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7" r:id="rId58"/>
    <p:sldId id="318" r:id="rId59"/>
    <p:sldId id="322" r:id="rId60"/>
    <p:sldId id="323" r:id="rId61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109" d="100"/>
          <a:sy n="109" d="100"/>
        </p:scale>
        <p:origin x="108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 이름은 소문자로 시작</a:t>
            </a:r>
            <a:endParaRPr lang="en-US" altLang="ko-KR" dirty="0"/>
          </a:p>
          <a:p>
            <a:r>
              <a:rPr lang="ko-KR" altLang="en-US" dirty="0"/>
              <a:t>클래스 이름은 대문자로 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66" y="908720"/>
            <a:ext cx="4393667" cy="585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프로젝트 작성</a:t>
            </a:r>
            <a:r>
              <a:rPr lang="en-US" altLang="ko-KR"/>
              <a:t>(</a:t>
            </a:r>
            <a:r>
              <a:rPr lang="ko-KR" altLang="en-US"/>
              <a:t>프로젝트 이름 </a:t>
            </a:r>
            <a:r>
              <a:rPr lang="en-US" altLang="ko-KR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50006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en-US" altLang="ko-KR"/>
              <a:t>lib </a:t>
            </a:r>
            <a:r>
              <a:rPr lang="ko-KR" altLang="en-US"/>
              <a:t>작성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143108" y="2495746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230707"/>
            <a:ext cx="50006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패키지 </a:t>
            </a:r>
            <a:r>
              <a:rPr lang="en-US" altLang="ko-KR"/>
              <a:t>app </a:t>
            </a:r>
            <a:r>
              <a:rPr lang="ko-KR" altLang="en-US"/>
              <a:t>작성</a:t>
            </a: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1735" y="2711770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7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04" y="1525668"/>
            <a:ext cx="64674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344972" y="2849506"/>
            <a:ext cx="1486594" cy="638312"/>
          </a:xfrm>
          <a:prstGeom prst="wedgeRoundRectCallout">
            <a:avLst>
              <a:gd name="adj1" fmla="val -106697"/>
              <a:gd name="adj2" fmla="val 286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패키지 탐색 창에 </a:t>
            </a:r>
            <a:r>
              <a:rPr lang="en-US" altLang="ko-KR" sz="1100" dirty="0">
                <a:solidFill>
                  <a:schemeClr val="tx1"/>
                </a:solidFill>
              </a:rPr>
              <a:t>app </a:t>
            </a:r>
            <a:r>
              <a:rPr lang="ko-KR" altLang="en-US" sz="1100" dirty="0">
                <a:solidFill>
                  <a:schemeClr val="tx1"/>
                </a:solidFill>
              </a:rPr>
              <a:t>패키지와 </a:t>
            </a:r>
            <a:r>
              <a:rPr lang="en-US" altLang="ko-KR" sz="1100" dirty="0">
                <a:solidFill>
                  <a:schemeClr val="tx1"/>
                </a:solidFill>
              </a:rPr>
              <a:t>lib </a:t>
            </a:r>
            <a:r>
              <a:rPr lang="ko-KR" altLang="en-US" sz="1100" dirty="0">
                <a:solidFill>
                  <a:schemeClr val="tx1"/>
                </a:solidFill>
              </a:rPr>
              <a:t>패키지가 보인다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94621"/>
            <a:ext cx="4967254" cy="582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sp>
        <p:nvSpPr>
          <p:cNvPr id="13" name="타원 12"/>
          <p:cNvSpPr/>
          <p:nvPr/>
        </p:nvSpPr>
        <p:spPr>
          <a:xfrm>
            <a:off x="2555776" y="3068960"/>
            <a:ext cx="772332" cy="451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551515" y="2094156"/>
            <a:ext cx="615194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2190796" y="3774163"/>
            <a:ext cx="1569359" cy="590941"/>
          </a:xfrm>
          <a:prstGeom prst="wedgeRoundRectCallout">
            <a:avLst>
              <a:gd name="adj1" fmla="val -12624"/>
              <a:gd name="adj2" fmla="val -916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</a:t>
            </a:r>
            <a:r>
              <a:rPr lang="en-US" altLang="ko-KR" sz="1100" dirty="0">
                <a:solidFill>
                  <a:schemeClr val="tx1"/>
                </a:solidFill>
              </a:rPr>
              <a:t>public abstract </a:t>
            </a:r>
            <a:r>
              <a:rPr lang="ko-KR" altLang="en-US" sz="1100" dirty="0">
                <a:solidFill>
                  <a:schemeClr val="tx1"/>
                </a:solidFill>
              </a:rPr>
              <a:t>속성으로 생성한다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40808"/>
            <a:ext cx="3520890" cy="386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4240637" y="3808194"/>
            <a:ext cx="540383" cy="22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5729327" y="2401944"/>
            <a:ext cx="90076" cy="238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9057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sp>
        <p:nvSpPr>
          <p:cNvPr id="6" name="타원 5"/>
          <p:cNvSpPr/>
          <p:nvPr/>
        </p:nvSpPr>
        <p:spPr>
          <a:xfrm>
            <a:off x="3203848" y="2319889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43608" y="3933056"/>
            <a:ext cx="2160240" cy="707262"/>
          </a:xfrm>
          <a:prstGeom prst="wedgeRoundRectCallout">
            <a:avLst>
              <a:gd name="adj1" fmla="val 54372"/>
              <a:gd name="adj2" fmla="val -2027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chemeClr val="tx1"/>
                </a:solidFill>
              </a:rPr>
              <a:t>다른 패키지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즉 </a:t>
            </a:r>
            <a:r>
              <a:rPr lang="en-US" altLang="ko-KR" sz="1100" dirty="0">
                <a:solidFill>
                  <a:schemeClr val="tx1"/>
                </a:solidFill>
              </a:rPr>
              <a:t>app </a:t>
            </a:r>
            <a:r>
              <a:rPr lang="ko-KR" altLang="en-US" sz="1100" dirty="0">
                <a:solidFill>
                  <a:schemeClr val="tx1"/>
                </a:solidFill>
              </a:rPr>
              <a:t>패키지의 클래스에서 접근할 수 있도록 하기 위해 클래스의 접근 지정자 </a:t>
            </a:r>
            <a:r>
              <a:rPr lang="en-US" altLang="ko-KR" sz="1100" dirty="0">
                <a:solidFill>
                  <a:schemeClr val="tx1"/>
                </a:solidFill>
              </a:rPr>
              <a:t>public</a:t>
            </a:r>
            <a:r>
              <a:rPr lang="ko-KR" altLang="en-US" sz="1100" dirty="0">
                <a:solidFill>
                  <a:schemeClr val="tx1"/>
                </a:solidFill>
              </a:rPr>
              <a:t>을 반드시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833195" cy="547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2317868"/>
            <a:ext cx="2160240" cy="1163117"/>
          </a:xfrm>
          <a:prstGeom prst="wedgeRoundRectCallout">
            <a:avLst>
              <a:gd name="adj1" fmla="val -80450"/>
              <a:gd name="adj2" fmla="val -278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사용하기 위해서는 패키지를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포함하는 정확한 경로명을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7191"/>
            <a:ext cx="7632848" cy="606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sp>
        <p:nvSpPr>
          <p:cNvPr id="15" name="타원 14"/>
          <p:cNvSpPr/>
          <p:nvPr/>
        </p:nvSpPr>
        <p:spPr>
          <a:xfrm>
            <a:off x="2082179" y="960991"/>
            <a:ext cx="185565" cy="1971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123728" y="209308"/>
            <a:ext cx="3024336" cy="353630"/>
          </a:xfrm>
          <a:prstGeom prst="wedgeRoundRectCallout">
            <a:avLst>
              <a:gd name="adj1" fmla="val -47379"/>
              <a:gd name="adj2" fmla="val 1697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푸시다운</a:t>
            </a:r>
            <a:r>
              <a:rPr lang="ko-KR" altLang="en-US" sz="1100" dirty="0">
                <a:solidFill>
                  <a:schemeClr val="tx1"/>
                </a:solidFill>
              </a:rPr>
              <a:t> 버튼을 누르면 아래 메뉴가 보인다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58156"/>
            <a:ext cx="1766701" cy="8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2082179" y="1623738"/>
            <a:ext cx="1235225" cy="191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92" y="2198294"/>
            <a:ext cx="4464496" cy="369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333740" y="5487598"/>
            <a:ext cx="720080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635896" y="4509120"/>
            <a:ext cx="1296144" cy="504056"/>
          </a:xfrm>
          <a:prstGeom prst="wedgeRoundRectCallout">
            <a:avLst>
              <a:gd name="adj1" fmla="val 55796"/>
              <a:gd name="adj2" fmla="val -1303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main() </a:t>
            </a:r>
            <a:r>
              <a:rPr lang="ko-KR" altLang="en-US" sz="1100" dirty="0" err="1">
                <a:solidFill>
                  <a:schemeClr val="tx1"/>
                </a:solidFill>
              </a:rPr>
              <a:t>메소드를</a:t>
            </a:r>
            <a:r>
              <a:rPr lang="ko-KR" altLang="en-US" sz="1100" dirty="0">
                <a:solidFill>
                  <a:schemeClr val="tx1"/>
                </a:solidFill>
              </a:rPr>
              <a:t> 가진 클래스를 지정한다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3317404" y="1719580"/>
            <a:ext cx="2618893" cy="478713"/>
          </a:xfrm>
          <a:custGeom>
            <a:avLst/>
            <a:gdLst>
              <a:gd name="connsiteX0" fmla="*/ 0 w 261257"/>
              <a:gd name="connsiteY0" fmla="*/ 0 h 439387"/>
              <a:gd name="connsiteX1" fmla="*/ 201880 w 261257"/>
              <a:gd name="connsiteY1" fmla="*/ 130629 h 439387"/>
              <a:gd name="connsiteX2" fmla="*/ 261257 w 261257"/>
              <a:gd name="connsiteY2" fmla="*/ 439387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7" h="439387">
                <a:moveTo>
                  <a:pt x="0" y="0"/>
                </a:moveTo>
                <a:cubicBezTo>
                  <a:pt x="79168" y="28699"/>
                  <a:pt x="158337" y="57398"/>
                  <a:pt x="201880" y="130629"/>
                </a:cubicBezTo>
                <a:cubicBezTo>
                  <a:pt x="245423" y="203860"/>
                  <a:pt x="253340" y="321623"/>
                  <a:pt x="261257" y="43938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024765" y="3891011"/>
            <a:ext cx="720080" cy="30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828925"/>
            <a:ext cx="53149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클래스나 인터페이스가 너무 많아지면 관리의 어려움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en-US" altLang="ko-KR" dirty="0"/>
              <a:t>default</a:t>
            </a:r>
            <a:r>
              <a:rPr lang="ko-KR" altLang="en-US" dirty="0"/>
              <a:t>로 선언된 클래스나 멤버는 동일 패키지 내의 클래스들이 자유롭게 접근하도록 허용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  <a:p>
            <a:pPr lvl="2"/>
            <a:r>
              <a:rPr lang="ko-KR" altLang="en-US" dirty="0" err="1"/>
              <a:t>오라클에서</a:t>
            </a:r>
            <a:r>
              <a:rPr lang="ko-KR" altLang="en-US" dirty="0"/>
              <a:t> 제공하는 자바 </a:t>
            </a:r>
            <a:r>
              <a:rPr lang="en-US" altLang="ko-KR" dirty="0"/>
              <a:t>API</a:t>
            </a:r>
            <a:r>
              <a:rPr lang="ko-KR" altLang="en-US" dirty="0"/>
              <a:t>는 패키지로 구성되어 있음</a:t>
            </a:r>
            <a:endParaRPr lang="en-US" altLang="ko-KR" dirty="0"/>
          </a:p>
          <a:p>
            <a:pPr lvl="2"/>
            <a:r>
              <a:rPr lang="en-US" altLang="ko-KR" dirty="0" err="1"/>
              <a:t>java.lang</a:t>
            </a:r>
            <a:r>
              <a:rPr lang="en-US" altLang="ko-KR" dirty="0"/>
              <a:t>, java.io </a:t>
            </a:r>
            <a:r>
              <a:rPr lang="ko-KR" altLang="en-US" dirty="0"/>
              <a:t>등의 패키지들 덕분에 일일이 </a:t>
            </a:r>
            <a:r>
              <a:rPr lang="ko-KR" altLang="en-US" dirty="0" err="1"/>
              <a:t>코딩하지</a:t>
            </a:r>
            <a:r>
              <a:rPr lang="ko-KR" altLang="en-US" dirty="0"/>
              <a:t> 않고 입출력 프로그램을 간단히 작성할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470871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JDK</a:t>
            </a:r>
            <a:r>
              <a:rPr lang="ko-KR" altLang="en-US" dirty="0"/>
              <a:t>의 패키지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7459814" cy="1571636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JDK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자바에서는 관련된 클래스들을 표준 패키지로 묶어 사용자에게 제공</a:t>
            </a:r>
            <a:endParaRPr lang="en-US" altLang="ko-KR" dirty="0"/>
          </a:p>
          <a:p>
            <a:pPr lvl="1"/>
            <a:r>
              <a:rPr lang="ko-KR" altLang="en-US" dirty="0"/>
              <a:t>자바에서 제공하는 패키지는 </a:t>
            </a:r>
            <a:r>
              <a:rPr lang="en-US" altLang="ko-KR" dirty="0"/>
              <a:t>C</a:t>
            </a:r>
            <a:r>
              <a:rPr lang="ko-KR" altLang="en-US" dirty="0"/>
              <a:t>언어의 표준 라이브러리와 유사</a:t>
            </a:r>
            <a:endParaRPr lang="en-US" altLang="ko-KR" dirty="0"/>
          </a:p>
          <a:p>
            <a:pPr lvl="1"/>
            <a:r>
              <a:rPr lang="en-US" altLang="ko-KR" dirty="0"/>
              <a:t>JDK</a:t>
            </a:r>
            <a:r>
              <a:rPr lang="ko-KR" altLang="en-US" dirty="0"/>
              <a:t>의 표준 패키지는 </a:t>
            </a:r>
            <a:r>
              <a:rPr lang="en-US" altLang="ko-KR" dirty="0"/>
              <a:t>rt.jar</a:t>
            </a:r>
            <a:r>
              <a:rPr lang="ko-KR" altLang="en-US" dirty="0"/>
              <a:t>에 담겨 있음</a:t>
            </a:r>
            <a:endParaRPr lang="en-US" altLang="ko-KR" dirty="0"/>
          </a:p>
          <a:p>
            <a:pPr lvl="2"/>
            <a:r>
              <a:rPr lang="en-US" altLang="ko-KR" dirty="0"/>
              <a:t>C:\Program Files\Java\jdk1.6.0_16\</a:t>
            </a:r>
            <a:r>
              <a:rPr lang="en-US" altLang="ko-KR" dirty="0" err="1"/>
              <a:t>jre</a:t>
            </a:r>
            <a:r>
              <a:rPr lang="en-US" altLang="ko-KR" dirty="0"/>
              <a:t>\lib\rt.jar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516216" y="4941168"/>
            <a:ext cx="2124938" cy="504056"/>
          </a:xfrm>
          <a:prstGeom prst="wedgeRoundRectCallout">
            <a:avLst>
              <a:gd name="adj1" fmla="val -77817"/>
              <a:gd name="adj2" fmla="val -242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rt.jar</a:t>
            </a:r>
            <a:r>
              <a: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java.awt</a:t>
            </a: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패키지에 </a:t>
            </a:r>
            <a:r>
              <a:rPr lang="ko-KR" altLang="en-US" sz="11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컴파일된</a:t>
            </a:r>
            <a:r>
              <a: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클래스들이 들어있다</a:t>
            </a: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97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직선 연결선 251"/>
          <p:cNvCxnSpPr/>
          <p:nvPr/>
        </p:nvCxnSpPr>
        <p:spPr>
          <a:xfrm rot="5400000">
            <a:off x="7465239" y="1944571"/>
            <a:ext cx="357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자바 패키지 구조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86182" y="90872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java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59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applet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214414" y="1551662"/>
            <a:ext cx="500066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awt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785918" y="1551662"/>
            <a:ext cx="571504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beans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42886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2928926" y="1551662"/>
            <a:ext cx="571504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lang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571868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math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35768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net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143504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nio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64357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rmi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143636" y="1551662"/>
            <a:ext cx="71438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security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929454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sql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7429520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text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7929586" y="1551662"/>
            <a:ext cx="428628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util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43042" y="1980290"/>
            <a:ext cx="857256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beancontext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00958" y="1980290"/>
            <a:ext cx="357190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spi</a:t>
            </a:r>
            <a:endParaRPr lang="ko-KR" altLang="en-US" sz="900" dirty="0">
              <a:solidFill>
                <a:schemeClr val="tx1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-32" y="2694670"/>
            <a:ext cx="5286412" cy="785818"/>
            <a:chOff x="71406" y="2357430"/>
            <a:chExt cx="5286412" cy="785818"/>
          </a:xfrm>
        </p:grpSpPr>
        <p:cxnSp>
          <p:nvCxnSpPr>
            <p:cNvPr id="103" name="직선 연결선 102"/>
            <p:cNvCxnSpPr/>
            <p:nvPr/>
          </p:nvCxnSpPr>
          <p:spPr>
            <a:xfrm rot="5400000">
              <a:off x="928661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rot="5400000">
              <a:off x="1643042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rot="5400000">
              <a:off x="2214546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rot="5400000">
              <a:off x="278605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rot="5400000">
              <a:off x="3357554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rot="5400000">
              <a:off x="385762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 rot="5400000">
              <a:off x="4357686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rot="5400000">
              <a:off x="4929190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rot="5400000">
              <a:off x="214282" y="2500306"/>
              <a:ext cx="28575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71406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color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42910" y="2571744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datatransfer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571604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dnd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143108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event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14612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font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286116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geom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857620" y="2571744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im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286248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image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857752" y="2571744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print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57620" y="2928934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286248" y="2928934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renderable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357158" y="2357430"/>
              <a:ext cx="47149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35" idx="2"/>
              <a:endCxn id="38" idx="0"/>
            </p:cNvCxnSpPr>
            <p:nvPr/>
          </p:nvCxnSpPr>
          <p:spPr>
            <a:xfrm rot="5400000">
              <a:off x="3964777" y="285749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rot="5400000">
              <a:off x="4500562" y="285749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직선 연결선 143"/>
          <p:cNvCxnSpPr>
            <a:stCxn id="40" idx="0"/>
            <a:endCxn id="120" idx="2"/>
          </p:cNvCxnSpPr>
          <p:nvPr/>
        </p:nvCxnSpPr>
        <p:spPr>
          <a:xfrm rot="5400000" flipH="1" flipV="1">
            <a:off x="1964513" y="18731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5500694" y="2694670"/>
            <a:ext cx="1357322" cy="785818"/>
            <a:chOff x="7715272" y="2285992"/>
            <a:chExt cx="1357322" cy="785818"/>
          </a:xfrm>
        </p:grpSpPr>
        <p:sp>
          <p:nvSpPr>
            <p:cNvPr id="49" name="직사각형 48"/>
            <p:cNvSpPr/>
            <p:nvPr/>
          </p:nvSpPr>
          <p:spPr>
            <a:xfrm>
              <a:off x="7715272" y="2500306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channels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501090" y="250030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charset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715272" y="2857496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501090" y="2857496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50" name="직선 연결선 149"/>
            <p:cNvCxnSpPr>
              <a:stCxn id="49" idx="2"/>
              <a:endCxn id="54" idx="0"/>
            </p:cNvCxnSpPr>
            <p:nvPr/>
          </p:nvCxnSpPr>
          <p:spPr>
            <a:xfrm rot="5400000">
              <a:off x="7965305" y="27860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rot="5400000">
              <a:off x="8715404" y="27860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>
            <a:xfrm rot="5400000">
              <a:off x="7955780" y="2393149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>
            <a:xfrm rot="5400000">
              <a:off x="8679685" y="2393149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8072462" y="2285992"/>
              <a:ext cx="7143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그룹 172"/>
          <p:cNvGrpSpPr/>
          <p:nvPr/>
        </p:nvGrpSpPr>
        <p:grpSpPr>
          <a:xfrm>
            <a:off x="2357422" y="3980554"/>
            <a:ext cx="3714776" cy="357190"/>
            <a:chOff x="5072066" y="3286124"/>
            <a:chExt cx="3714776" cy="357190"/>
          </a:xfrm>
        </p:grpSpPr>
        <p:sp>
          <p:nvSpPr>
            <p:cNvPr id="41" name="직사각형 40"/>
            <p:cNvSpPr/>
            <p:nvPr/>
          </p:nvSpPr>
          <p:spPr>
            <a:xfrm>
              <a:off x="5072066" y="342900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annotation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29322" y="342900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instrument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786578" y="3429000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management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715272" y="34290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ref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215338" y="342900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reflect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66" name="직선 연결선 165"/>
            <p:cNvCxnSpPr/>
            <p:nvPr/>
          </p:nvCxnSpPr>
          <p:spPr>
            <a:xfrm rot="5400000">
              <a:off x="5429256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 rot="5400000">
              <a:off x="6215074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 rot="5400000">
              <a:off x="7143768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 rot="5400000">
              <a:off x="7858147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 rot="5400000">
              <a:off x="8429652" y="335756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5500694" y="3286124"/>
              <a:ext cx="30003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/>
          <p:cNvGrpSpPr/>
          <p:nvPr/>
        </p:nvGrpSpPr>
        <p:grpSpPr>
          <a:xfrm>
            <a:off x="4143372" y="4980686"/>
            <a:ext cx="2214578" cy="357190"/>
            <a:chOff x="2285984" y="3857628"/>
            <a:chExt cx="2214578" cy="357190"/>
          </a:xfrm>
        </p:grpSpPr>
        <p:sp>
          <p:nvSpPr>
            <p:cNvPr id="61" name="직사각형 60"/>
            <p:cNvSpPr/>
            <p:nvPr/>
          </p:nvSpPr>
          <p:spPr>
            <a:xfrm>
              <a:off x="2285984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acl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786182" y="4000504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interfaces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786050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cert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286116" y="4000504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spec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75" name="직선 연결선 174"/>
            <p:cNvCxnSpPr/>
            <p:nvPr/>
          </p:nvCxnSpPr>
          <p:spPr>
            <a:xfrm rot="5400000">
              <a:off x="2428860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>
            <a:xfrm rot="5400000">
              <a:off x="2928926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 rot="5400000">
              <a:off x="3428992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 rot="5400000">
              <a:off x="4071933" y="3929066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/>
            <p:cNvCxnSpPr/>
            <p:nvPr/>
          </p:nvCxnSpPr>
          <p:spPr>
            <a:xfrm>
              <a:off x="2500298" y="3857628"/>
              <a:ext cx="164307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714348" y="4980686"/>
            <a:ext cx="2714644" cy="357191"/>
            <a:chOff x="5929322" y="4000503"/>
            <a:chExt cx="2714644" cy="357191"/>
          </a:xfrm>
        </p:grpSpPr>
        <p:sp>
          <p:nvSpPr>
            <p:cNvPr id="56" name="직사각형 55"/>
            <p:cNvSpPr/>
            <p:nvPr/>
          </p:nvSpPr>
          <p:spPr>
            <a:xfrm>
              <a:off x="5929322" y="414338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activation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786578" y="414338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dgc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286644" y="4143380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registry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001024" y="4143380"/>
              <a:ext cx="642942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server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183" name="직선 연결선 182"/>
            <p:cNvCxnSpPr/>
            <p:nvPr/>
          </p:nvCxnSpPr>
          <p:spPr>
            <a:xfrm rot="5400000">
              <a:off x="6215074" y="4071941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rot="5400000">
              <a:off x="6929454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 rot="5400000">
              <a:off x="7500958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 rot="5400000">
              <a:off x="8215337" y="407194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/>
            <p:cNvCxnSpPr/>
            <p:nvPr/>
          </p:nvCxnSpPr>
          <p:spPr>
            <a:xfrm>
              <a:off x="6286512" y="4000504"/>
              <a:ext cx="20002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그룹 199"/>
          <p:cNvGrpSpPr/>
          <p:nvPr/>
        </p:nvGrpSpPr>
        <p:grpSpPr>
          <a:xfrm>
            <a:off x="4576621" y="5766504"/>
            <a:ext cx="4357718" cy="857256"/>
            <a:chOff x="4071934" y="5429264"/>
            <a:chExt cx="4143404" cy="857256"/>
          </a:xfrm>
        </p:grpSpPr>
        <p:sp>
          <p:nvSpPr>
            <p:cNvPr id="68" name="직사각형 67"/>
            <p:cNvSpPr/>
            <p:nvPr/>
          </p:nvSpPr>
          <p:spPr>
            <a:xfrm>
              <a:off x="4214810" y="5572140"/>
              <a:ext cx="78581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concurrent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072066" y="557214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jar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572132" y="557214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logging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215074" y="557214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prefs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58016" y="557214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regex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429520" y="5572140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8148" y="5572140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zip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071934" y="6072206"/>
              <a:ext cx="535785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atomic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714877" y="6072206"/>
              <a:ext cx="473421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locks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86" name="직선 연결선 85"/>
            <p:cNvCxnSpPr>
              <a:endCxn id="75" idx="0"/>
            </p:cNvCxnSpPr>
            <p:nvPr/>
          </p:nvCxnSpPr>
          <p:spPr>
            <a:xfrm>
              <a:off x="4339239" y="5929330"/>
              <a:ext cx="588" cy="142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 rot="5400000">
              <a:off x="4929190" y="600076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4357686" y="5929330"/>
              <a:ext cx="6429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>
              <a:stCxn id="68" idx="2"/>
            </p:cNvCxnSpPr>
            <p:nvPr/>
          </p:nvCxnSpPr>
          <p:spPr>
            <a:xfrm>
              <a:off x="4607719" y="5786454"/>
              <a:ext cx="0" cy="142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/>
            <p:cNvCxnSpPr/>
            <p:nvPr/>
          </p:nvCxnSpPr>
          <p:spPr>
            <a:xfrm rot="5400000">
              <a:off x="4572000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/>
            <p:cNvCxnSpPr/>
            <p:nvPr/>
          </p:nvCxnSpPr>
          <p:spPr>
            <a:xfrm rot="5400000">
              <a:off x="5214942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rot="5400000">
              <a:off x="5786446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/>
            <p:cNvCxnSpPr/>
            <p:nvPr/>
          </p:nvCxnSpPr>
          <p:spPr>
            <a:xfrm rot="5400000">
              <a:off x="6429388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rot="5400000">
              <a:off x="7000892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/>
            <p:cNvCxnSpPr/>
            <p:nvPr/>
          </p:nvCxnSpPr>
          <p:spPr>
            <a:xfrm rot="5400000">
              <a:off x="7500958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 rot="5400000">
              <a:off x="8001023" y="5500702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/>
            <p:cNvCxnSpPr/>
            <p:nvPr/>
          </p:nvCxnSpPr>
          <p:spPr>
            <a:xfrm>
              <a:off x="4643438" y="5429264"/>
              <a:ext cx="34290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직선 연결선 202"/>
          <p:cNvCxnSpPr>
            <a:stCxn id="123" idx="2"/>
          </p:cNvCxnSpPr>
          <p:nvPr/>
        </p:nvCxnSpPr>
        <p:spPr>
          <a:xfrm rot="5400000">
            <a:off x="2964645" y="2016009"/>
            <a:ext cx="5000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>
            <a:off x="3214678" y="2266042"/>
            <a:ext cx="2214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rot="5400000">
            <a:off x="4572000" y="3123298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126" idx="2"/>
          </p:cNvCxnSpPr>
          <p:nvPr/>
        </p:nvCxnSpPr>
        <p:spPr>
          <a:xfrm rot="5400000">
            <a:off x="5179223" y="1944571"/>
            <a:ext cx="3571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>
            <a:off x="5357818" y="2123166"/>
            <a:ext cx="785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 rot="5400000">
            <a:off x="5857884" y="2408918"/>
            <a:ext cx="571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>
            <a:off x="10572792" y="231278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/>
          <p:nvPr/>
        </p:nvCxnSpPr>
        <p:spPr>
          <a:xfrm>
            <a:off x="10358478" y="195559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stCxn id="127" idx="2"/>
          </p:cNvCxnSpPr>
          <p:nvPr/>
        </p:nvCxnSpPr>
        <p:spPr>
          <a:xfrm rot="5400000">
            <a:off x="5750727" y="18731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5857884" y="1980290"/>
            <a:ext cx="1143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/>
          <p:nvPr/>
        </p:nvCxnSpPr>
        <p:spPr>
          <a:xfrm rot="5400000">
            <a:off x="5715008" y="3266174"/>
            <a:ext cx="25717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/>
          <p:nvPr/>
        </p:nvCxnSpPr>
        <p:spPr>
          <a:xfrm rot="10800000">
            <a:off x="2143108" y="4552058"/>
            <a:ext cx="4857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연결선 233"/>
          <p:cNvCxnSpPr/>
          <p:nvPr/>
        </p:nvCxnSpPr>
        <p:spPr>
          <a:xfrm rot="5400000">
            <a:off x="1928794" y="4766372"/>
            <a:ext cx="428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28" idx="2"/>
          </p:cNvCxnSpPr>
          <p:nvPr/>
        </p:nvCxnSpPr>
        <p:spPr>
          <a:xfrm rot="5400000">
            <a:off x="6429388" y="1837414"/>
            <a:ext cx="1428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/>
          <p:nvPr/>
        </p:nvCxnSpPr>
        <p:spPr>
          <a:xfrm>
            <a:off x="6500826" y="1908852"/>
            <a:ext cx="714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/>
          <p:nvPr/>
        </p:nvCxnSpPr>
        <p:spPr>
          <a:xfrm rot="5400000">
            <a:off x="5786446" y="3337612"/>
            <a:ext cx="2857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 rot="10800000">
            <a:off x="5143504" y="4766372"/>
            <a:ext cx="20717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/>
          <p:nvPr/>
        </p:nvCxnSpPr>
        <p:spPr>
          <a:xfrm>
            <a:off x="9644098" y="417017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 rot="5400000">
            <a:off x="5036347" y="4873529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>
            <a:stCxn id="131" idx="2"/>
          </p:cNvCxnSpPr>
          <p:nvPr/>
        </p:nvCxnSpPr>
        <p:spPr>
          <a:xfrm rot="5400000">
            <a:off x="6143636" y="3766240"/>
            <a:ext cx="40005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 rot="5400000">
            <a:off x="8036743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/>
          <p:nvPr/>
        </p:nvCxnSpPr>
        <p:spPr>
          <a:xfrm rot="5400000">
            <a:off x="7536676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 rot="5400000">
            <a:off x="703661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 rot="5400000">
            <a:off x="639366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 rot="5400000">
            <a:off x="5750727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 rot="5400000">
            <a:off x="525066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 rot="5400000">
            <a:off x="460771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 rot="5400000">
            <a:off x="382190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 rot="5400000">
            <a:off x="3107521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 rot="5400000">
            <a:off x="2536017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/>
          <p:cNvCxnSpPr/>
          <p:nvPr/>
        </p:nvCxnSpPr>
        <p:spPr>
          <a:xfrm rot="5400000">
            <a:off x="1964513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/>
          <p:cNvCxnSpPr/>
          <p:nvPr/>
        </p:nvCxnSpPr>
        <p:spPr>
          <a:xfrm rot="5400000">
            <a:off x="139300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rot="5400000">
            <a:off x="678629" y="144450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>
            <a:off x="785786" y="1337348"/>
            <a:ext cx="7358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4" idx="2"/>
          </p:cNvCxnSpPr>
          <p:nvPr/>
        </p:nvCxnSpPr>
        <p:spPr>
          <a:xfrm rot="5400000">
            <a:off x="4143372" y="1265910"/>
            <a:ext cx="1428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 rot="5400000">
            <a:off x="1035819" y="2230323"/>
            <a:ext cx="9286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 </a:t>
            </a:r>
            <a:r>
              <a:rPr lang="ko-KR" altLang="en-US" dirty="0"/>
              <a:t>됨 </a:t>
            </a:r>
            <a:r>
              <a:rPr lang="en-US" altLang="ko-KR" dirty="0"/>
              <a:t>-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http://docs.oracle.com/javase/8/docs/api/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온라인제공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7" name="_x145587608" descr="EMB00001ccc0a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20888"/>
            <a:ext cx="5265766" cy="41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자바 클래스 계 층 구조의 최상위에 위치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7704609" cy="328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4348" y="1571612"/>
            <a:ext cx="4572000" cy="4278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600" dirty="0"/>
              <a:t>class Point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ObjectProperty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p.getClass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p.hashCode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p.toString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p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5417790" y="4885107"/>
            <a:ext cx="1928810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12677476</a:t>
            </a:r>
          </a:p>
          <a:p>
            <a:r>
              <a:rPr lang="en-US" altLang="ko-KR" sz="1400" dirty="0"/>
              <a:t>Point@c17164</a:t>
            </a:r>
          </a:p>
          <a:p>
            <a:r>
              <a:rPr lang="en-US" altLang="ko-KR" sz="1400" dirty="0"/>
              <a:t>Point@c17164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객체를 문자열로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64719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String 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객체를 문자열로 반환</a:t>
            </a:r>
            <a:endParaRPr lang="en-US" altLang="ko-KR" dirty="0"/>
          </a:p>
          <a:p>
            <a:pPr lvl="1"/>
            <a:r>
              <a:rPr lang="en-US" altLang="ko-KR" dirty="0"/>
              <a:t>Object </a:t>
            </a:r>
            <a:r>
              <a:rPr lang="ko-KR" altLang="en-US" dirty="0"/>
              <a:t>클래스에 구현된 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이 반환하는 문자열</a:t>
            </a:r>
            <a:endParaRPr lang="en-US" altLang="ko-KR" dirty="0"/>
          </a:p>
          <a:p>
            <a:pPr lvl="2"/>
            <a:r>
              <a:rPr lang="ko-KR" altLang="en-US" dirty="0"/>
              <a:t>클래스 이름</a:t>
            </a:r>
            <a:r>
              <a:rPr lang="en-US" altLang="ko-KR" dirty="0"/>
              <a:t>@</a:t>
            </a:r>
            <a:r>
              <a:rPr lang="ko-KR" altLang="en-US" dirty="0"/>
              <a:t>객체의 </a:t>
            </a:r>
            <a:r>
              <a:rPr lang="en-US" altLang="ko-KR" dirty="0"/>
              <a:t>hash code</a:t>
            </a:r>
          </a:p>
          <a:p>
            <a:pPr lvl="1"/>
            <a:r>
              <a:rPr lang="ko-KR" altLang="en-US" dirty="0"/>
              <a:t>각 클래스는 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자신만의 문자열 리턴 가능</a:t>
            </a:r>
            <a:endParaRPr lang="en-US" altLang="ko-KR" dirty="0"/>
          </a:p>
          <a:p>
            <a:r>
              <a:rPr lang="ko-KR" altLang="en-US" dirty="0"/>
              <a:t>컴파일러에 의한 자동 변환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객체 </a:t>
            </a:r>
            <a:r>
              <a:rPr lang="en-US" altLang="ko-KR" dirty="0"/>
              <a:t>+ </a:t>
            </a:r>
            <a:r>
              <a:rPr lang="ko-KR" altLang="en-US" dirty="0"/>
              <a:t>문자열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 + </a:t>
            </a:r>
            <a:r>
              <a:rPr lang="ko-KR" altLang="en-US" dirty="0"/>
              <a:t>문자열</a:t>
            </a:r>
            <a:r>
              <a:rPr lang="en-US" altLang="ko-KR" dirty="0"/>
              <a:t>’</a:t>
            </a:r>
            <a:r>
              <a:rPr lang="ko-KR" altLang="en-US" dirty="0"/>
              <a:t>로 자동 변환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68" y="4214117"/>
            <a:ext cx="249260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/>
              <a:t>Point a = new Point(2,3);</a:t>
            </a:r>
          </a:p>
          <a:p>
            <a:pPr marL="0" lvl="1"/>
            <a:r>
              <a:rPr lang="en-US" altLang="ko-KR" sz="1600" dirty="0"/>
              <a:t>String s = a + "</a:t>
            </a:r>
            <a:r>
              <a:rPr lang="ko-KR" altLang="en-US" sz="1600" dirty="0"/>
              <a:t>점</a:t>
            </a:r>
            <a:r>
              <a:rPr lang="en-US" altLang="ko-KR" sz="1600" dirty="0"/>
              <a:t>";</a:t>
            </a:r>
          </a:p>
          <a:p>
            <a:pPr marL="0" lvl="1"/>
            <a:r>
              <a:rPr lang="en-US" altLang="ko-KR" sz="1600" dirty="0" err="1"/>
              <a:t>System.out.println</a:t>
            </a:r>
            <a:r>
              <a:rPr lang="en-US" altLang="ko-KR" sz="1600" dirty="0"/>
              <a:t>(s);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98654" y="4214117"/>
            <a:ext cx="309899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/>
              <a:t>Point a = new Point(2,3);</a:t>
            </a:r>
          </a:p>
          <a:p>
            <a:pPr marL="0" lvl="1"/>
            <a:r>
              <a:rPr lang="en-US" altLang="ko-KR" sz="1600" dirty="0"/>
              <a:t>String s = </a:t>
            </a:r>
            <a:r>
              <a:rPr lang="en-US" altLang="ko-KR" sz="1600" b="1" dirty="0" err="1"/>
              <a:t>a.toString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+ "</a:t>
            </a:r>
            <a:r>
              <a:rPr lang="ko-KR" altLang="en-US" sz="1600" dirty="0"/>
              <a:t>점</a:t>
            </a:r>
            <a:r>
              <a:rPr lang="en-US" altLang="ko-KR" sz="1600" dirty="0"/>
              <a:t>"; </a:t>
            </a:r>
          </a:p>
          <a:p>
            <a:pPr marL="0" lvl="1"/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s.toString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</a:t>
            </a:r>
          </a:p>
        </p:txBody>
      </p:sp>
      <p:cxnSp>
        <p:nvCxnSpPr>
          <p:cNvPr id="7" name="직선 화살표 연결선 6"/>
          <p:cNvCxnSpPr>
            <a:stCxn id="4" idx="3"/>
            <a:endCxn id="5" idx="1"/>
          </p:cNvCxnSpPr>
          <p:nvPr/>
        </p:nvCxnSpPr>
        <p:spPr>
          <a:xfrm>
            <a:off x="3733673" y="4629616"/>
            <a:ext cx="864981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8645" y="435589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변환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3437" y="5281463"/>
            <a:ext cx="283619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Point@c17164</a:t>
            </a:r>
            <a:r>
              <a:rPr lang="ko-KR" altLang="en-US" sz="1400" dirty="0"/>
              <a:t>점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1538" y="1357298"/>
            <a:ext cx="4572000" cy="42780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600" dirty="0"/>
              <a:t>class Point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 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public String </a:t>
            </a:r>
            <a:r>
              <a:rPr lang="en-US" altLang="ko-KR" sz="1600" b="1" dirty="0" err="1"/>
              <a:t>toString</a:t>
            </a:r>
            <a:r>
              <a:rPr lang="en-US" altLang="ko-KR" sz="1600" b="1" dirty="0"/>
              <a:t>() {</a:t>
            </a:r>
          </a:p>
          <a:p>
            <a:pPr defTabSz="180000"/>
            <a:r>
              <a:rPr lang="en-US" altLang="ko-KR" sz="1600" b="1" dirty="0"/>
              <a:t>		return "Point(" + x + "," + y+ ")";</a:t>
            </a:r>
          </a:p>
          <a:p>
            <a:pPr defTabSz="180000"/>
            <a:r>
              <a:rPr lang="en-US" altLang="ko-KR" sz="1600" b="1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ObjectProperty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Point a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a.toString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071538" y="5789090"/>
            <a:ext cx="4572000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Point(2,3)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076056" y="4797152"/>
            <a:ext cx="2592288" cy="432048"/>
          </a:xfrm>
          <a:prstGeom prst="wedgeRoundRectCallout">
            <a:avLst>
              <a:gd name="adj1" fmla="val -77817"/>
              <a:gd name="adj2" fmla="val -242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System.out.println</a:t>
            </a:r>
            <a:r>
              <a:rPr lang="en-US" altLang="ko-KR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(a); </a:t>
            </a:r>
            <a:r>
              <a:rPr lang="ko-KR" altLang="en-US" sz="11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라고 해도 동일</a:t>
            </a: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</a:t>
            </a:r>
            <a:r>
              <a:rPr lang="en-US" altLang="ko-KR" dirty="0"/>
              <a:t>(==</a:t>
            </a:r>
            <a:r>
              <a:rPr lang="ko-KR" altLang="en-US" dirty="0"/>
              <a:t>과 </a:t>
            </a:r>
            <a:r>
              <a:rPr lang="en-US" altLang="ko-KR" dirty="0"/>
              <a:t>equals())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7157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객체 </a:t>
            </a:r>
            <a:r>
              <a:rPr lang="ko-KR" altLang="en-US" dirty="0" err="1"/>
              <a:t>레퍼런스의</a:t>
            </a:r>
            <a:r>
              <a:rPr lang="ko-KR" altLang="en-US" dirty="0"/>
              <a:t> 동일성 비교 </a:t>
            </a:r>
            <a:r>
              <a:rPr lang="en-US" altLang="ko-KR" dirty="0"/>
              <a:t>: == </a:t>
            </a:r>
            <a:r>
              <a:rPr lang="ko-KR" altLang="en-US" dirty="0"/>
              <a:t>연산자 이용</a:t>
            </a:r>
            <a:endParaRPr lang="en-US" altLang="ko-KR" dirty="0"/>
          </a:p>
          <a:p>
            <a:r>
              <a:rPr lang="ko-KR" altLang="en-US" dirty="0"/>
              <a:t>객체 내용 비교</a:t>
            </a:r>
            <a:endParaRPr lang="en-US" altLang="ko-KR" dirty="0"/>
          </a:p>
          <a:p>
            <a:pPr lvl="1"/>
            <a:r>
              <a:rPr lang="ko-KR" altLang="en-US" dirty="0"/>
              <a:t>서로 다른 두 객체가 같은 내용물인지 비교</a:t>
            </a:r>
            <a:endParaRPr lang="en-US" altLang="ko-KR" dirty="0"/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equals(Object </a:t>
            </a:r>
            <a:r>
              <a:rPr lang="en-US" altLang="ko-KR" dirty="0" err="1"/>
              <a:t>obj</a:t>
            </a:r>
            <a:r>
              <a:rPr lang="en-US" altLang="ko-KR" dirty="0"/>
              <a:t>)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143248" y="2433624"/>
            <a:ext cx="242889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Point a = new Point(2,3);</a:t>
            </a:r>
          </a:p>
          <a:p>
            <a:pPr defTabSz="180000"/>
            <a:r>
              <a:rPr lang="en-US" altLang="ko-KR" sz="1200" dirty="0"/>
              <a:t>Point b = new Point(2,3);</a:t>
            </a:r>
          </a:p>
          <a:p>
            <a:pPr defTabSz="180000"/>
            <a:r>
              <a:rPr lang="en-US" altLang="ko-KR" sz="1200" dirty="0"/>
              <a:t>Point c = a;</a:t>
            </a:r>
          </a:p>
          <a:p>
            <a:pPr defTabSz="180000"/>
            <a:r>
              <a:rPr lang="en-US" altLang="ko-KR" sz="1200" b="1" dirty="0"/>
              <a:t>if(a == b) </a:t>
            </a:r>
            <a:r>
              <a:rPr lang="en-US" altLang="ko-KR" sz="1200" dirty="0"/>
              <a:t>// false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("a==b");</a:t>
            </a:r>
          </a:p>
          <a:p>
            <a:pPr defTabSz="180000"/>
            <a:r>
              <a:rPr lang="en-US" altLang="ko-KR" sz="1200" dirty="0"/>
              <a:t>if(a == c) // true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("a==c");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80" y="2433624"/>
            <a:ext cx="242887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6668" y="2897971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a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32420" y="2969409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순서도: 연결자 7"/>
          <p:cNvSpPr/>
          <p:nvPr/>
        </p:nvSpPr>
        <p:spPr>
          <a:xfrm>
            <a:off x="6275296" y="3040847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061114" y="2826533"/>
            <a:ext cx="928694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x=2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</a:rPr>
              <a:t>y=3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1"/>
          </p:cNvCxnSpPr>
          <p:nvPr/>
        </p:nvCxnSpPr>
        <p:spPr>
          <a:xfrm flipV="1">
            <a:off x="6489610" y="3040847"/>
            <a:ext cx="571504" cy="35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46668" y="3398037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b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6132420" y="3469475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6275296" y="3540913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61114" y="3326599"/>
            <a:ext cx="928694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x=2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</a:rPr>
              <a:t>y=3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>
            <a:stCxn id="13" idx="3"/>
            <a:endCxn id="15" idx="1"/>
          </p:cNvCxnSpPr>
          <p:nvPr/>
        </p:nvCxnSpPr>
        <p:spPr>
          <a:xfrm flipV="1">
            <a:off x="6489610" y="3540913"/>
            <a:ext cx="571504" cy="35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46668" y="2397905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6132420" y="2469343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순서도: 연결자 26"/>
          <p:cNvSpPr/>
          <p:nvPr/>
        </p:nvSpPr>
        <p:spPr>
          <a:xfrm>
            <a:off x="6275296" y="2540781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>
            <a:stCxn id="27" idx="6"/>
            <a:endCxn id="9" idx="1"/>
          </p:cNvCxnSpPr>
          <p:nvPr/>
        </p:nvCxnSpPr>
        <p:spPr>
          <a:xfrm>
            <a:off x="6394359" y="2594360"/>
            <a:ext cx="666755" cy="446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42844" y="4429132"/>
            <a:ext cx="328614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equals(Point p) {</a:t>
            </a:r>
          </a:p>
          <a:p>
            <a:pPr defTabSz="180000"/>
            <a:r>
              <a:rPr lang="en-US" altLang="ko-KR" sz="1200" b="1" dirty="0"/>
              <a:t>		if(x == </a:t>
            </a:r>
            <a:r>
              <a:rPr lang="en-US" altLang="ko-KR" sz="1200" b="1" dirty="0" err="1"/>
              <a:t>p.x</a:t>
            </a:r>
            <a:r>
              <a:rPr lang="en-US" altLang="ko-KR" sz="1200" b="1" dirty="0"/>
              <a:t> &amp;&amp; y == </a:t>
            </a:r>
            <a:r>
              <a:rPr lang="en-US" altLang="ko-KR" sz="1200" b="1" dirty="0" err="1"/>
              <a:t>p.y</a:t>
            </a:r>
            <a:r>
              <a:rPr lang="en-US" altLang="ko-KR" sz="1200" b="1" dirty="0"/>
              <a:t>) </a:t>
            </a:r>
          </a:p>
          <a:p>
            <a:pPr defTabSz="180000"/>
            <a:r>
              <a:rPr lang="en-US" altLang="ko-KR" sz="1200" b="1" dirty="0"/>
              <a:t>			return true;</a:t>
            </a:r>
          </a:p>
          <a:p>
            <a:pPr defTabSz="180000"/>
            <a:r>
              <a:rPr lang="en-US" altLang="ko-KR" sz="1200" b="1" dirty="0"/>
              <a:t>		else </a:t>
            </a:r>
          </a:p>
          <a:p>
            <a:pPr defTabSz="180000"/>
            <a:r>
              <a:rPr lang="en-US" altLang="ko-KR" sz="1200" b="1" dirty="0"/>
              <a:t>			return false;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1868" y="4429132"/>
            <a:ext cx="285752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Point a = new Point(2,3);</a:t>
            </a:r>
          </a:p>
          <a:p>
            <a:pPr defTabSz="180000"/>
            <a:r>
              <a:rPr lang="en-US" altLang="ko-KR" sz="1200" dirty="0"/>
              <a:t>Point b = new Point(2,3);</a:t>
            </a:r>
          </a:p>
          <a:p>
            <a:pPr defTabSz="180000"/>
            <a:r>
              <a:rPr lang="en-US" altLang="ko-KR" sz="1200" dirty="0"/>
              <a:t>Point c =  new Point(3,4);</a:t>
            </a:r>
          </a:p>
          <a:p>
            <a:pPr defTabSz="180000"/>
            <a:r>
              <a:rPr lang="en-US" altLang="ko-KR" sz="1200" b="1" dirty="0"/>
              <a:t>if(a == b) </a:t>
            </a:r>
            <a:r>
              <a:rPr lang="en-US" altLang="ko-KR" sz="1200" dirty="0"/>
              <a:t>// false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("a==b");</a:t>
            </a:r>
          </a:p>
          <a:p>
            <a:pPr defTabSz="180000"/>
            <a:r>
              <a:rPr lang="en-US" altLang="ko-KR" sz="1200" b="1" dirty="0"/>
              <a:t>if(</a:t>
            </a:r>
            <a:r>
              <a:rPr lang="en-US" altLang="ko-KR" sz="1200" b="1" dirty="0" err="1"/>
              <a:t>a.equals</a:t>
            </a:r>
            <a:r>
              <a:rPr lang="en-US" altLang="ko-KR" sz="1200" b="1" dirty="0"/>
              <a:t>(b))</a:t>
            </a:r>
            <a:r>
              <a:rPr lang="en-US" altLang="ko-KR" sz="1200" dirty="0"/>
              <a:t> // true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b");</a:t>
            </a:r>
          </a:p>
          <a:p>
            <a:pPr defTabSz="180000"/>
            <a:r>
              <a:rPr lang="en-US" altLang="ko-KR" sz="1200" b="1" dirty="0"/>
              <a:t>if(</a:t>
            </a:r>
            <a:r>
              <a:rPr lang="en-US" altLang="ko-KR" sz="1200" b="1" dirty="0" err="1"/>
              <a:t>a.equals</a:t>
            </a:r>
            <a:r>
              <a:rPr lang="en-US" altLang="ko-KR" sz="1200" b="1" dirty="0"/>
              <a:t>(c)) </a:t>
            </a:r>
            <a:r>
              <a:rPr lang="en-US" altLang="ko-KR" sz="1200" dirty="0"/>
              <a:t>// false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c");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54724" y="5152632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b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6740476" y="5224070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6883352" y="5295508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69170" y="5081194"/>
            <a:ext cx="928694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x=2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y=3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23" idx="3"/>
            <a:endCxn id="28" idx="1"/>
          </p:cNvCxnSpPr>
          <p:nvPr/>
        </p:nvCxnSpPr>
        <p:spPr>
          <a:xfrm flipV="1">
            <a:off x="7097666" y="5295508"/>
            <a:ext cx="571504" cy="35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54724" y="5652698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6740476" y="5724136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5" name="순서도: 연결자 34"/>
          <p:cNvSpPr/>
          <p:nvPr/>
        </p:nvSpPr>
        <p:spPr>
          <a:xfrm>
            <a:off x="6883352" y="5795574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669170" y="5581260"/>
            <a:ext cx="928694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x=3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y=4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/>
          <p:cNvCxnSpPr>
            <a:stCxn id="34" idx="3"/>
            <a:endCxn id="36" idx="1"/>
          </p:cNvCxnSpPr>
          <p:nvPr/>
        </p:nvCxnSpPr>
        <p:spPr>
          <a:xfrm flipV="1">
            <a:off x="7097666" y="5795574"/>
            <a:ext cx="571504" cy="357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54724" y="4652566"/>
            <a:ext cx="311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a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6740476" y="4724004"/>
            <a:ext cx="357190" cy="214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0" name="순서도: 연결자 39"/>
          <p:cNvSpPr/>
          <p:nvPr/>
        </p:nvSpPr>
        <p:spPr>
          <a:xfrm>
            <a:off x="6883352" y="4795442"/>
            <a:ext cx="119063" cy="10715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40" idx="6"/>
            <a:endCxn id="43" idx="1"/>
          </p:cNvCxnSpPr>
          <p:nvPr/>
        </p:nvCxnSpPr>
        <p:spPr>
          <a:xfrm flipV="1">
            <a:off x="7002415" y="4795442"/>
            <a:ext cx="666755" cy="535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7669170" y="4581128"/>
            <a:ext cx="928694" cy="4286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x=2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y=3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13974" y="2897971"/>
            <a:ext cx="540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Point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8013974" y="3398037"/>
            <a:ext cx="540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Point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8597864" y="4652566"/>
            <a:ext cx="540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Point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8597864" y="5152632"/>
            <a:ext cx="540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Point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8597864" y="5652698"/>
            <a:ext cx="540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Point</a:t>
            </a:r>
            <a:endParaRPr lang="ko-KR" altLang="en-US" sz="12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42844" y="4286256"/>
            <a:ext cx="8786874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143248" y="3861048"/>
            <a:ext cx="55175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a==c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3571867" y="6258794"/>
            <a:ext cx="1209305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 is equal to b</a:t>
            </a:r>
            <a:endParaRPr lang="ko-KR" altLang="en-US" sz="12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 만들고 </a:t>
            </a:r>
            <a:r>
              <a:rPr lang="en-US" altLang="ko-KR" dirty="0"/>
              <a:t>equals() </a:t>
            </a:r>
            <a:r>
              <a:rPr lang="ko-KR" altLang="en-US" dirty="0"/>
              <a:t>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528" y="2731780"/>
            <a:ext cx="3853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width, height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필드를 가지는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Rect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작성하고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Rect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width, height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필드에 의해 구성되는 면적이 같으면 두 객체가 같은 것으로 판별하도록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equals()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Rect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생성자에서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width, height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필드를 인자로 받아 초기화한다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Rect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2730580"/>
            <a:ext cx="468052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a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468052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/>
            <a:r>
              <a:rPr lang="ko-KR" altLang="en-US" dirty="0"/>
              <a:t>기본 타입의 값을 사용할 수 없고 객체만 사용하는 컬렉션 등에 기본 타입의 값을 </a:t>
            </a:r>
            <a:r>
              <a:rPr lang="en-US" altLang="ko-KR" dirty="0"/>
              <a:t>Wrapper </a:t>
            </a:r>
            <a:r>
              <a:rPr lang="ko-KR" altLang="en-US" dirty="0"/>
              <a:t>클래스 객체로 만들어 사용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83972"/>
            <a:ext cx="7301136" cy="132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타입의 값을 인자로 </a:t>
            </a:r>
            <a:r>
              <a:rPr lang="en-US" altLang="ko-KR" dirty="0"/>
              <a:t>Wrapper </a:t>
            </a:r>
            <a:r>
              <a:rPr lang="ko-KR" altLang="en-US" dirty="0"/>
              <a:t>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값을 나타내는 문자열을 </a:t>
            </a:r>
            <a:r>
              <a:rPr lang="ko-KR" altLang="en-US" dirty="0" err="1"/>
              <a:t>생성자</a:t>
            </a:r>
            <a:r>
              <a:rPr lang="ko-KR" altLang="en-US" dirty="0"/>
              <a:t> 인자로 사용 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</a:t>
            </a:r>
            <a:r>
              <a:rPr lang="ko-KR" altLang="en-US" dirty="0"/>
              <a:t>는 </a:t>
            </a:r>
            <a:r>
              <a:rPr lang="en-US" altLang="ko-KR" dirty="0"/>
              <a:t>double </a:t>
            </a:r>
            <a:r>
              <a:rPr lang="ko-KR" altLang="en-US" dirty="0"/>
              <a:t>타입의 값을 생성자의 인자로 사용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new Integer(10);</a:t>
            </a:r>
          </a:p>
          <a:p>
            <a:r>
              <a:rPr lang="en-US" altLang="ko-KR" sz="1400" dirty="0"/>
              <a:t> Character c = new Character(‘c’);</a:t>
            </a:r>
          </a:p>
          <a:p>
            <a:r>
              <a:rPr lang="en-US" altLang="ko-KR" sz="1400" dirty="0"/>
              <a:t> Float f = new Float(3.14);</a:t>
            </a:r>
          </a:p>
          <a:p>
            <a:r>
              <a:rPr lang="en-US" altLang="ko-KR" sz="1400" dirty="0"/>
              <a:t> Boolean b = new Boolean(true);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2965877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Boolean b = new Boolean(“false”);</a:t>
            </a:r>
          </a:p>
          <a:p>
            <a:r>
              <a:rPr lang="en-US" altLang="ko-KR" sz="1400" dirty="0"/>
              <a:t>Integer I = new Integer(“10”);</a:t>
            </a:r>
          </a:p>
          <a:p>
            <a:r>
              <a:rPr lang="en-US" altLang="ko-KR" sz="1400" dirty="0"/>
              <a:t>Double d = new Double(“3.14”);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751646"/>
            <a:ext cx="296395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new Float((double)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/>
              <a:t>가장</a:t>
            </a:r>
            <a:r>
              <a:rPr lang="en-US" altLang="ko-KR"/>
              <a:t> </a:t>
            </a:r>
            <a:r>
              <a:rPr lang="ko-KR" altLang="en-US" dirty="0"/>
              <a:t>많이 사용하는 </a:t>
            </a:r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752234" cy="429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데이터 타입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데이터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522485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new Integer(10);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new Character('c'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39968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// b = true</a:t>
            </a:r>
          </a:p>
          <a:p>
            <a:r>
              <a:rPr lang="en-US" altLang="ko-KR" sz="1200" dirty="0"/>
              <a:t>float f = </a:t>
            </a:r>
            <a:r>
              <a:rPr lang="en-US" altLang="ko-KR" sz="1200" dirty="0" err="1"/>
              <a:t>Float.parseFloat</a:t>
            </a:r>
            <a:r>
              <a:rPr lang="en-US" altLang="ko-KR" sz="1200" dirty="0"/>
              <a:t>("3.141592" ); // f = 3.141592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092245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Float.toString</a:t>
            </a:r>
            <a:r>
              <a:rPr lang="en-US" altLang="ko-KR" sz="1200" dirty="0"/>
              <a:t>(3.141592f); 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3.141592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"3.141592"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892886"/>
            <a:ext cx="45720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/>
              <a:t>Float f = new Float(3.14);</a:t>
            </a:r>
          </a:p>
          <a:p>
            <a:r>
              <a:rPr lang="en-US" altLang="ko-KR" sz="1200" dirty="0"/>
              <a:t>float </a:t>
            </a:r>
            <a:r>
              <a:rPr lang="en-US" altLang="ko-KR" sz="1200" dirty="0" err="1"/>
              <a:t>ff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f.floatValue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ff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new Boolean(true);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2132856"/>
            <a:ext cx="576064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WrapperClassEx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Integer i = new Integer(10);</a:t>
            </a:r>
          </a:p>
          <a:p>
            <a:pPr defTabSz="180000"/>
            <a:r>
              <a:rPr lang="en-US" altLang="ko-KR" sz="1400" dirty="0"/>
              <a:t>		char c = '4';</a:t>
            </a:r>
          </a:p>
          <a:p>
            <a:pPr defTabSz="180000"/>
            <a:r>
              <a:rPr lang="en-US" altLang="ko-KR" sz="1400" dirty="0"/>
              <a:t>		Double d = new Double(3.1234566);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(_________._________('A'));</a:t>
            </a:r>
          </a:p>
          <a:p>
            <a:pPr defTabSz="180000"/>
            <a:r>
              <a:rPr lang="en-US" altLang="ko-KR" sz="1400" dirty="0"/>
              <a:t>		if (_________._________(c))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(_________._________(c));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(_________._________("-123"));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(_________._________(28));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(_________._________(28));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._________());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(d._________());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(________._________ ("44.13e-6"));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10" y="1357298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아래와 같은 결과가 나오도록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9085" y="3733294"/>
            <a:ext cx="898003" cy="156966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10.0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3.1234566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4.413E-5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85738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박싱</a:t>
            </a:r>
            <a:r>
              <a:rPr lang="en-US" altLang="ko-KR" dirty="0"/>
              <a:t>(boxing)</a:t>
            </a:r>
          </a:p>
          <a:p>
            <a:pPr lvl="1"/>
            <a:r>
              <a:rPr lang="ko-KR" altLang="en-US" dirty="0"/>
              <a:t>기본 타입의 값을 </a:t>
            </a:r>
            <a:r>
              <a:rPr lang="en-US" altLang="ko-KR" dirty="0"/>
              <a:t>Wrapper </a:t>
            </a:r>
            <a:r>
              <a:rPr lang="ko-KR" altLang="en-US" dirty="0"/>
              <a:t>객체로 변환하는 것</a:t>
            </a:r>
            <a:endParaRPr lang="en-US" altLang="ko-KR" dirty="0"/>
          </a:p>
          <a:p>
            <a:r>
              <a:rPr lang="ko-KR" altLang="en-US" dirty="0" err="1"/>
              <a:t>언박싱</a:t>
            </a:r>
            <a:r>
              <a:rPr lang="en-US" altLang="ko-KR" dirty="0"/>
              <a:t>(unboxing)</a:t>
            </a:r>
          </a:p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객체에 들어 있는 기본 타입의 값을 빼내는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93927"/>
            <a:ext cx="6192687" cy="186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153400" cy="68012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자동박싱</a:t>
            </a:r>
            <a:r>
              <a:rPr lang="en-US" altLang="ko-KR" dirty="0"/>
              <a:t>/</a:t>
            </a:r>
            <a:r>
              <a:rPr lang="ko-KR" altLang="en-US" dirty="0" err="1"/>
              <a:t>자동언박싱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JDK 1.5</a:t>
            </a:r>
            <a:r>
              <a:rPr lang="ko-KR" altLang="en-US" dirty="0"/>
              <a:t>부터 지원</a:t>
            </a:r>
            <a:endParaRPr lang="en-US" altLang="ko-KR" dirty="0"/>
          </a:p>
          <a:p>
            <a:r>
              <a:rPr lang="ko-KR" altLang="en-US" dirty="0"/>
              <a:t>자동 </a:t>
            </a:r>
            <a:r>
              <a:rPr lang="ko-KR" altLang="en-US" dirty="0" err="1"/>
              <a:t>박싱</a:t>
            </a:r>
            <a:r>
              <a:rPr lang="en-US" altLang="ko-KR" dirty="0"/>
              <a:t>(Auto boxing)</a:t>
            </a:r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타입의 값을 자동으로 </a:t>
            </a:r>
            <a:r>
              <a:rPr lang="en-US" altLang="ko-KR" dirty="0"/>
              <a:t>Wrapper </a:t>
            </a:r>
            <a:r>
              <a:rPr lang="ko-KR" altLang="en-US" dirty="0"/>
              <a:t>객체로 변환</a:t>
            </a:r>
            <a:endParaRPr lang="en-US" altLang="ko-KR" dirty="0"/>
          </a:p>
          <a:p>
            <a:r>
              <a:rPr lang="ko-KR" altLang="en-US" dirty="0"/>
              <a:t>자동 </a:t>
            </a:r>
            <a:r>
              <a:rPr lang="ko-KR" altLang="en-US" dirty="0" err="1"/>
              <a:t>언박싱</a:t>
            </a:r>
            <a:r>
              <a:rPr lang="en-US" altLang="ko-KR" dirty="0"/>
              <a:t>(Auto unboxing)</a:t>
            </a:r>
          </a:p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객체를 자동으로 기본 타입 값으로 변환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28728" y="3645024"/>
            <a:ext cx="659965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10 -&gt; new Integer(10)</a:t>
            </a:r>
            <a:r>
              <a:rPr lang="ko-KR" altLang="en-US" sz="1600" dirty="0"/>
              <a:t>으로 자동 </a:t>
            </a:r>
            <a:r>
              <a:rPr lang="ko-KR" altLang="en-US" sz="1600" dirty="0" err="1"/>
              <a:t>박싱</a:t>
            </a:r>
            <a:endParaRPr lang="ko-KR" altLang="en-US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ten; 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ten -&gt; </a:t>
            </a:r>
            <a:r>
              <a:rPr lang="en-US" altLang="ko-KR" sz="1600" dirty="0" err="1"/>
              <a:t>ten.getIntValue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</a:t>
            </a:r>
            <a:r>
              <a:rPr lang="ko-KR" altLang="en-US" sz="1600" dirty="0" err="1"/>
              <a:t>언박싱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6413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언박싱의</a:t>
            </a:r>
            <a:r>
              <a:rPr lang="ko-KR" altLang="en-US" dirty="0"/>
              <a:t>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AutoBoxingUnBoxing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i = 10;</a:t>
            </a:r>
          </a:p>
          <a:p>
            <a:pPr defTabSz="180000"/>
            <a:r>
              <a:rPr lang="en-US" altLang="ko-KR" sz="1600" dirty="0"/>
              <a:t>		// auto boxing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intObject</a:t>
            </a:r>
            <a:r>
              <a:rPr lang="en-US" altLang="ko-KR" sz="1600" dirty="0"/>
              <a:t> = " + </a:t>
            </a:r>
            <a:r>
              <a:rPr lang="en-US" altLang="ko-KR" sz="1600" dirty="0" err="1"/>
              <a:t>intObject</a:t>
            </a:r>
            <a:r>
              <a:rPr lang="en-US" altLang="ko-KR" sz="1600" dirty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	// auto unboxing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("i = " + i);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1340768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아래와 같은 결과가 나오도록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581128"/>
            <a:ext cx="5409908" cy="58477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600" dirty="0" err="1">
                <a:solidFill>
                  <a:schemeClr val="tx1"/>
                </a:solidFill>
              </a:rPr>
              <a:t>intObject</a:t>
            </a:r>
            <a:r>
              <a:rPr lang="en-US" altLang="ko-KR" sz="16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i = 20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생성과 특징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 err="1"/>
              <a:t>스트링만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09120"/>
            <a:ext cx="7987308" cy="194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단순 </a:t>
            </a:r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힙에</a:t>
            </a:r>
            <a:r>
              <a:rPr lang="en-US" altLang="ko-KR" dirty="0"/>
              <a:t> 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17032"/>
            <a:ext cx="29718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08318"/>
            <a:ext cx="3024336" cy="401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패키지란</a:t>
            </a:r>
            <a:endParaRPr lang="en-US" altLang="ko-KR" dirty="0"/>
          </a:p>
          <a:p>
            <a:pPr lvl="1"/>
            <a:r>
              <a:rPr lang="ko-KR" altLang="en-US" dirty="0"/>
              <a:t>서로 관련된 클래스와 인터페이스의 컴파일 된 클래스 파일들을 하나의 디렉터리에 묶어 놓은 것</a:t>
            </a:r>
            <a:endParaRPr lang="en-US" altLang="ko-KR" dirty="0"/>
          </a:p>
          <a:p>
            <a:r>
              <a:rPr lang="ko-KR" altLang="en-US" dirty="0"/>
              <a:t>하나의 응용프로그램은 여러 개의 패키지로 작성 가능</a:t>
            </a:r>
            <a:endParaRPr lang="en-US" altLang="ko-KR" dirty="0"/>
          </a:p>
          <a:p>
            <a:pPr lvl="1"/>
            <a:r>
              <a:rPr lang="ko-KR" altLang="en-US" dirty="0"/>
              <a:t>하나의 패키지로 만들고 모든 클래스 파일을 넣어 둘 수도 있음</a:t>
            </a:r>
            <a:endParaRPr lang="en-US" altLang="ko-KR" dirty="0"/>
          </a:p>
          <a:p>
            <a:r>
              <a:rPr lang="ko-KR" altLang="en-US" dirty="0"/>
              <a:t>패키지는 </a:t>
            </a:r>
            <a:r>
              <a:rPr lang="en-US" altLang="ko-KR" dirty="0"/>
              <a:t>jar </a:t>
            </a:r>
            <a:r>
              <a:rPr lang="ko-KR" altLang="en-US" dirty="0"/>
              <a:t>파일로 압축할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JDK</a:t>
            </a:r>
            <a:r>
              <a:rPr lang="ko-KR" altLang="en-US" dirty="0"/>
              <a:t>에서 제공하는 표준 패키지는 </a:t>
            </a:r>
            <a:r>
              <a:rPr lang="en-US" altLang="ko-KR" dirty="0"/>
              <a:t>rt.jar</a:t>
            </a:r>
            <a:r>
              <a:rPr lang="ko-KR" altLang="en-US" dirty="0"/>
              <a:t>에 압축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</a:t>
            </a:r>
            <a:r>
              <a:rPr lang="ko-KR" altLang="en-US" dirty="0"/>
              <a:t>과 </a:t>
            </a:r>
            <a:r>
              <a:rPr lang="en-US" altLang="ko-KR" dirty="0"/>
              <a:t>equals()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 err="1"/>
              <a:t>스트링을</a:t>
            </a:r>
            <a:r>
              <a:rPr lang="ko-KR" altLang="en-US" dirty="0"/>
              <a:t>  비교할 때 반드시 </a:t>
            </a:r>
            <a:r>
              <a:rPr lang="en-US" altLang="ko-KR" dirty="0"/>
              <a:t>equals()</a:t>
            </a:r>
            <a:r>
              <a:rPr lang="ko-KR" altLang="en-US" dirty="0"/>
              <a:t>를 사용하여야 함</a:t>
            </a:r>
            <a:endParaRPr lang="en-US" altLang="ko-KR" dirty="0"/>
          </a:p>
          <a:p>
            <a:pPr lvl="2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758526"/>
            <a:ext cx="5950920" cy="153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71351"/>
            <a:ext cx="66865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34323" y="1268760"/>
            <a:ext cx="7078191" cy="5353781"/>
            <a:chOff x="934323" y="1268760"/>
            <a:chExt cx="7078191" cy="5353781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607" y="5198567"/>
              <a:ext cx="7043460" cy="1423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323" y="1268760"/>
              <a:ext cx="7078191" cy="402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비교 연산자 </a:t>
            </a:r>
            <a:r>
              <a:rPr lang="en-US" altLang="ko-KR" dirty="0"/>
              <a:t>==</a:t>
            </a:r>
            <a:r>
              <a:rPr lang="ko-KR" altLang="en-US" dirty="0"/>
              <a:t>는 문자열 비교에는 사용할 수 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780928"/>
            <a:ext cx="3719906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String a = "java";</a:t>
            </a:r>
          </a:p>
          <a:p>
            <a:pPr defTabSz="180000"/>
            <a:r>
              <a:rPr lang="en-US" altLang="ko-KR" sz="1600" dirty="0"/>
              <a:t>String b = "</a:t>
            </a:r>
            <a:r>
              <a:rPr lang="en-US" altLang="ko-KR" sz="1600" dirty="0" err="1"/>
              <a:t>jasa</a:t>
            </a:r>
            <a:r>
              <a:rPr lang="en-US" altLang="ko-KR" sz="1600" dirty="0"/>
              <a:t>";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res = </a:t>
            </a:r>
            <a:r>
              <a:rPr lang="en-US" altLang="ko-KR" sz="1600" b="1" dirty="0" err="1"/>
              <a:t>a.compareTo</a:t>
            </a:r>
            <a:r>
              <a:rPr lang="en-US" altLang="ko-KR" sz="1600" b="1" dirty="0"/>
              <a:t>(b);</a:t>
            </a:r>
          </a:p>
          <a:p>
            <a:pPr defTabSz="180000"/>
            <a:r>
              <a:rPr lang="en-US" altLang="ko-KR" sz="1600" dirty="0"/>
              <a:t>if(res == 0)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("the same");</a:t>
            </a:r>
          </a:p>
          <a:p>
            <a:pPr defTabSz="180000"/>
            <a:r>
              <a:rPr lang="en-US" altLang="ko-KR" sz="1600" dirty="0"/>
              <a:t>else if(res &lt; 0)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(a +"&lt;"+b);</a:t>
            </a:r>
          </a:p>
          <a:p>
            <a:pPr defTabSz="180000"/>
            <a:r>
              <a:rPr lang="en-US" altLang="ko-KR" sz="1600" dirty="0"/>
              <a:t>else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 err="1"/>
              <a:t>System.out.println</a:t>
            </a:r>
            <a:r>
              <a:rPr lang="en-US" altLang="ko-KR" sz="1600" b="1" dirty="0"/>
              <a:t>(a +"&gt;"+b);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252740"/>
            <a:ext cx="3719906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java&gt;</a:t>
            </a:r>
            <a:r>
              <a:rPr lang="en-US" altLang="ko-KR" sz="1600" dirty="0" err="1"/>
              <a:t>jasa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88024" y="3356992"/>
            <a:ext cx="2592288" cy="432048"/>
          </a:xfrm>
          <a:prstGeom prst="wedgeRoundRectCallout">
            <a:avLst>
              <a:gd name="adj1" fmla="val -77817"/>
              <a:gd name="adj2" fmla="val -242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</a:t>
            </a:r>
            <a:r>
              <a:rPr lang="en-US" altLang="ko-KR" sz="1100" dirty="0" err="1">
                <a:solidFill>
                  <a:schemeClr val="tx1"/>
                </a:solidFill>
              </a:rPr>
              <a:t>jasa</a:t>
            </a:r>
            <a:r>
              <a:rPr lang="en-US" altLang="ko-KR" sz="1100" dirty="0">
                <a:solidFill>
                  <a:schemeClr val="tx1"/>
                </a:solidFill>
              </a:rPr>
              <a:t>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연산의 </a:t>
            </a:r>
            <a:r>
              <a:rPr lang="ko-KR" altLang="en-US" dirty="0" err="1"/>
              <a:t>피연산자에</a:t>
            </a:r>
            <a:r>
              <a:rPr lang="ko-KR" altLang="en-US" dirty="0"/>
              <a:t> 문자열이 있는 경우</a:t>
            </a:r>
            <a:endParaRPr lang="en-US" altLang="ko-KR" dirty="0"/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연산에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객체를 문자열로 변환한 후 문자열 연결</a:t>
            </a:r>
            <a:endParaRPr lang="en-US" altLang="ko-KR" dirty="0"/>
          </a:p>
          <a:p>
            <a:pPr lvl="1"/>
            <a:r>
              <a:rPr lang="ko-KR" altLang="en-US" dirty="0"/>
              <a:t>기본 타입 값은 문자열로 변환된 후에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생성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3352177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4509120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efgh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// “</a:t>
            </a:r>
            <a:r>
              <a:rPr lang="en-US" altLang="ko-KR" sz="1400" dirty="0" err="1"/>
              <a:t>abcdefg</a:t>
            </a:r>
            <a:r>
              <a:rPr lang="en-US" altLang="ko-KR" sz="1400" dirty="0"/>
              <a:t>”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16"/>
          <p:cNvSpPr/>
          <p:nvPr/>
        </p:nvSpPr>
        <p:spPr>
          <a:xfrm>
            <a:off x="5230471" y="4537929"/>
            <a:ext cx="683322" cy="327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16"/>
          <p:cNvSpPr/>
          <p:nvPr/>
        </p:nvSpPr>
        <p:spPr>
          <a:xfrm>
            <a:off x="5237804" y="2947282"/>
            <a:ext cx="683322" cy="327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39508" y="1766303"/>
            <a:ext cx="2324379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String s1 = "</a:t>
            </a:r>
            <a:r>
              <a:rPr lang="en-US" altLang="ko-KR" sz="1600" dirty="0" err="1"/>
              <a:t>abcd</a:t>
            </a:r>
            <a:r>
              <a:rPr lang="en-US" altLang="ko-KR" sz="1600" dirty="0"/>
              <a:t>";</a:t>
            </a:r>
          </a:p>
          <a:p>
            <a:r>
              <a:rPr lang="en-US" altLang="ko-KR" sz="1600" dirty="0"/>
              <a:t>String s2 = "</a:t>
            </a:r>
            <a:r>
              <a:rPr lang="en-US" altLang="ko-KR" sz="1600" dirty="0" err="1"/>
              <a:t>efgh</a:t>
            </a:r>
            <a:r>
              <a:rPr lang="en-US" altLang="ko-KR" sz="1600" dirty="0"/>
              <a:t>";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8596" y="306737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s1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579465" y="1871200"/>
            <a:ext cx="232437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s1 = s1.concat(s2);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857488" y="3109169"/>
            <a:ext cx="85725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abcd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직사각형 16"/>
          <p:cNvSpPr/>
          <p:nvPr/>
        </p:nvSpPr>
        <p:spPr>
          <a:xfrm>
            <a:off x="816844" y="3109169"/>
            <a:ext cx="683322" cy="327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28596" y="371032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s2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2857488" y="3752111"/>
            <a:ext cx="85725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efgh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16"/>
          <p:cNvSpPr/>
          <p:nvPr/>
        </p:nvSpPr>
        <p:spPr>
          <a:xfrm>
            <a:off x="816844" y="3752111"/>
            <a:ext cx="683322" cy="327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57752" y="292450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215206" y="2936645"/>
            <a:ext cx="1000132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abcdefgh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57752" y="449613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s2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7286644" y="4537929"/>
            <a:ext cx="85725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efgh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곱셈 기호 72"/>
          <p:cNvSpPr/>
          <p:nvPr/>
        </p:nvSpPr>
        <p:spPr>
          <a:xfrm>
            <a:off x="6043635" y="3537797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286644" y="3752111"/>
            <a:ext cx="857255" cy="2857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abcd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Shape 48"/>
          <p:cNvCxnSpPr>
            <a:endCxn id="75" idx="1"/>
          </p:cNvCxnSpPr>
          <p:nvPr/>
        </p:nvCxnSpPr>
        <p:spPr>
          <a:xfrm rot="16200000" flipH="1">
            <a:off x="6087781" y="2696124"/>
            <a:ext cx="672590" cy="172513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cxnSp>
        <p:nvCxnSpPr>
          <p:cNvPr id="4" name="직선 화살표 연결선 3"/>
          <p:cNvCxnSpPr>
            <a:endCxn id="47" idx="1"/>
          </p:cNvCxnSpPr>
          <p:nvPr/>
        </p:nvCxnSpPr>
        <p:spPr>
          <a:xfrm>
            <a:off x="1191242" y="3237221"/>
            <a:ext cx="1666246" cy="14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>
            <a:endCxn id="54" idx="1"/>
          </p:cNvCxnSpPr>
          <p:nvPr/>
        </p:nvCxnSpPr>
        <p:spPr>
          <a:xfrm flipV="1">
            <a:off x="1239509" y="3894987"/>
            <a:ext cx="1617979" cy="60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68" idx="1"/>
          </p:cNvCxnSpPr>
          <p:nvPr/>
        </p:nvCxnSpPr>
        <p:spPr>
          <a:xfrm flipV="1">
            <a:off x="5668665" y="4680805"/>
            <a:ext cx="1617979" cy="60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61" idx="1"/>
          </p:cNvCxnSpPr>
          <p:nvPr/>
        </p:nvCxnSpPr>
        <p:spPr>
          <a:xfrm>
            <a:off x="5668665" y="3115240"/>
            <a:ext cx="15465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연결자 18"/>
          <p:cNvSpPr/>
          <p:nvPr/>
        </p:nvSpPr>
        <p:spPr>
          <a:xfrm>
            <a:off x="5498501" y="3037161"/>
            <a:ext cx="126013" cy="14401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순서도: 연결자 18"/>
          <p:cNvSpPr/>
          <p:nvPr/>
        </p:nvSpPr>
        <p:spPr>
          <a:xfrm>
            <a:off x="5516458" y="4614868"/>
            <a:ext cx="126013" cy="14401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1" name="순서도: 연결자 18"/>
          <p:cNvSpPr/>
          <p:nvPr/>
        </p:nvSpPr>
        <p:spPr>
          <a:xfrm>
            <a:off x="1079969" y="3181177"/>
            <a:ext cx="126013" cy="14401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순서도: 연결자 18"/>
          <p:cNvSpPr/>
          <p:nvPr/>
        </p:nvSpPr>
        <p:spPr>
          <a:xfrm>
            <a:off x="1093847" y="3828430"/>
            <a:ext cx="126013" cy="144016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324036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";</a:t>
            </a:r>
          </a:p>
          <a:p>
            <a:r>
              <a:rPr lang="en-US" altLang="ko-KR" sz="1400" dirty="0"/>
              <a:t>String b = "\</a:t>
            </a:r>
            <a:r>
              <a:rPr lang="en-US" altLang="ko-KR" sz="1400" dirty="0" err="1"/>
              <a:t>txyz</a:t>
            </a:r>
            <a:r>
              <a:rPr lang="en-US" altLang="ko-KR" sz="1400" dirty="0"/>
              <a:t>\t";</a:t>
            </a:r>
          </a:p>
          <a:p>
            <a:r>
              <a:rPr lang="nb-NO" altLang="ko-KR" sz="1400" dirty="0"/>
              <a:t>String c = </a:t>
            </a:r>
            <a:r>
              <a:rPr lang="nb-NO" altLang="ko-KR" sz="1400" b="1" dirty="0"/>
              <a:t>a.trim(); </a:t>
            </a:r>
            <a:r>
              <a:rPr lang="nb-NO" altLang="ko-KR" sz="1400" dirty="0"/>
              <a:t>// c = "abcd def"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d = "xyz"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6-4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772816"/>
            <a:ext cx="518457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String a = new String("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String b = new String(",</a:t>
            </a:r>
            <a:r>
              <a:rPr lang="en-US" altLang="ko-KR" sz="1400" dirty="0" err="1"/>
              <a:t>efg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문자열 연결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공백 제거</a:t>
            </a:r>
          </a:p>
          <a:p>
            <a:pPr defTabSz="180000"/>
            <a:r>
              <a:rPr lang="ko-KR" altLang="en-US" sz="1400" dirty="0"/>
              <a:t>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문자열 대치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문자열 분리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서브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문자열의 문자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endParaRPr lang="en-US" altLang="ko-KR" sz="1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1285860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아래와 같은 결과가 나오도록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2132" y="1772816"/>
            <a:ext cx="2714644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abcd,efg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abcd,efg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12cd,efg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분리된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번 문자열</a:t>
            </a:r>
            <a:r>
              <a:rPr lang="en-US" altLang="ko-KR" sz="1400" dirty="0">
                <a:solidFill>
                  <a:schemeClr val="tx1"/>
                </a:solidFill>
              </a:rPr>
              <a:t>: 12cd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분리된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번 문자열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</a:rPr>
              <a:t>efg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err="1">
                <a:solidFill>
                  <a:schemeClr val="tx1"/>
                </a:solidFill>
              </a:rPr>
              <a:t>d,efg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4" y="1339230"/>
            <a:ext cx="827722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ko-KR" altLang="en-US" dirty="0" err="1"/>
              <a:t>스트링과</a:t>
            </a:r>
            <a:r>
              <a:rPr lang="ko-KR" altLang="en-US" dirty="0"/>
              <a:t> 달리 객체 생성 후 </a:t>
            </a:r>
            <a:r>
              <a:rPr lang="ko-KR" altLang="en-US" dirty="0" err="1"/>
              <a:t>스트링</a:t>
            </a:r>
            <a:r>
              <a:rPr lang="ko-KR" altLang="en-US" dirty="0"/>
              <a:t> 값 변경 가능</a:t>
            </a:r>
            <a:endParaRPr lang="en-US" altLang="ko-KR" dirty="0"/>
          </a:p>
          <a:p>
            <a:pPr lvl="1"/>
            <a:r>
              <a:rPr lang="en-US" altLang="ko-KR" dirty="0"/>
              <a:t>append</a:t>
            </a:r>
            <a:r>
              <a:rPr lang="ko-KR" altLang="en-US" dirty="0"/>
              <a:t>와 </a:t>
            </a:r>
            <a:r>
              <a:rPr lang="en-US" altLang="ko-KR" dirty="0"/>
              <a:t>insert </a:t>
            </a:r>
            <a:r>
              <a:rPr lang="ko-KR" altLang="en-US" dirty="0" err="1"/>
              <a:t>메소드를</a:t>
            </a:r>
            <a:r>
              <a:rPr lang="ko-KR" altLang="en-US" dirty="0"/>
              <a:t> 통해 </a:t>
            </a:r>
            <a:r>
              <a:rPr lang="ko-KR" altLang="en-US" dirty="0" err="1"/>
              <a:t>스트링</a:t>
            </a:r>
            <a:r>
              <a:rPr lang="ko-KR" altLang="en-US" dirty="0"/>
              <a:t> 조작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7920633" cy="19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0343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30" y="1403274"/>
            <a:ext cx="568642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에서 제공되는 패키지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08285" y="388295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java.awt.Color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13164" y="4049577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57465" y="3119458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28871" y="3304608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클래스의 이름</a:t>
            </a:r>
            <a:r>
              <a:rPr lang="en-US" altLang="ko-KR" sz="1400"/>
              <a:t>(</a:t>
            </a:r>
            <a:r>
              <a:rPr lang="ko-KR" altLang="en-US" sz="1400"/>
              <a:t>경로명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7165475" y="4597332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패키지명</a:t>
            </a:r>
          </a:p>
        </p:txBody>
      </p:sp>
      <p:sp>
        <p:nvSpPr>
          <p:cNvPr id="26" name="자유형 25"/>
          <p:cNvSpPr/>
          <p:nvPr/>
        </p:nvSpPr>
        <p:spPr>
          <a:xfrm>
            <a:off x="1835696" y="3263153"/>
            <a:ext cx="1008112" cy="3158929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616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java.awt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275856" y="2564904"/>
            <a:ext cx="2510590" cy="2880320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121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java.awt </a:t>
            </a:r>
            <a:r>
              <a:rPr lang="ko-KR" altLang="en-US" sz="160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39952" y="4067618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97334"/>
            <a:ext cx="8866698" cy="520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7224" y="2123559"/>
            <a:ext cx="524974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("This");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sb.hashCode</a:t>
            </a:r>
            <a:r>
              <a:rPr lang="en-US" altLang="ko-KR" sz="1400" dirty="0"/>
              <a:t>());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덧붙이기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“my” </a:t>
            </a:r>
            <a:r>
              <a:rPr lang="ko-KR" altLang="en-US" sz="1400" dirty="0"/>
              <a:t>삽입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“my”</a:t>
            </a:r>
            <a:r>
              <a:rPr lang="ko-KR" altLang="en-US" sz="1400" dirty="0"/>
              <a:t>를 </a:t>
            </a:r>
            <a:r>
              <a:rPr lang="en-US" altLang="ko-KR" sz="1400" dirty="0"/>
              <a:t>“your”</a:t>
            </a:r>
            <a:r>
              <a:rPr lang="ko-KR" altLang="en-US" sz="1400" dirty="0"/>
              <a:t>로 대치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설정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sb.hashCode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558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아래와 같은 결과가 나오도록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5074" y="4920147"/>
            <a:ext cx="212956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14576877</a:t>
            </a:r>
          </a:p>
          <a:p>
            <a:r>
              <a:rPr lang="en-US" altLang="ko-KR" sz="1400" dirty="0"/>
              <a:t>This is pencil</a:t>
            </a:r>
          </a:p>
          <a:p>
            <a:r>
              <a:rPr lang="en-US" altLang="ko-KR" sz="1400" dirty="0"/>
              <a:t>This is my pencil</a:t>
            </a:r>
          </a:p>
          <a:p>
            <a:r>
              <a:rPr lang="en-US" altLang="ko-KR" sz="1400" dirty="0"/>
              <a:t>This is your pencil</a:t>
            </a:r>
          </a:p>
          <a:p>
            <a:r>
              <a:rPr lang="en-US" altLang="ko-KR" sz="1400" dirty="0"/>
              <a:t>This</a:t>
            </a:r>
          </a:p>
          <a:p>
            <a:r>
              <a:rPr lang="en-US" altLang="ko-KR" sz="1400" dirty="0"/>
              <a:t>14576877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구분 문자를 기준으로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구분할 때 사용되는 문자를 구분 문자</a:t>
            </a:r>
            <a:r>
              <a:rPr lang="en-US" altLang="ko-KR" dirty="0"/>
              <a:t>(delimiter)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위의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2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1680" y="2708920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(query, "</a:t>
            </a:r>
            <a:r>
              <a:rPr lang="en-US" altLang="ko-KR" sz="1400" dirty="0">
                <a:solidFill>
                  <a:srgbClr val="FF0000"/>
                </a:solidFill>
              </a:rPr>
              <a:t>&amp;</a:t>
            </a:r>
            <a:r>
              <a:rPr lang="en-US" altLang="ko-KR" sz="1400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598693" cy="239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682314"/>
            <a:ext cx="7598693" cy="153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객체 생성과 문자열 분리 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32732"/>
            <a:ext cx="4032448" cy="53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60724"/>
            <a:ext cx="47434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" y="3714713"/>
            <a:ext cx="4106788" cy="31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46" y="3463256"/>
            <a:ext cx="4658147" cy="336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143116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285860"/>
            <a:ext cx="712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“홍길동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장화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홍련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콩쥐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팥쥐”문자열을‘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’를 구분 문자로 하여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토큰을 분리하여 각 토큰을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70608" y="30048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79044"/>
          </a:xfrm>
        </p:spPr>
        <p:txBody>
          <a:bodyPr>
            <a:normAutofit fontScale="92500" lnSpcReduction="2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기본적인 산술 연산을 수행하는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2"/>
            <a:r>
              <a:rPr lang="ko-KR" altLang="en-US" dirty="0"/>
              <a:t>클래스 이름으로 바로 호출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33172"/>
              </p:ext>
            </p:extLst>
          </p:nvPr>
        </p:nvGraphicFramePr>
        <p:xfrm>
          <a:off x="3275856" y="3933056"/>
          <a:ext cx="285750" cy="36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수식" r:id="rId3" imgW="164957" imgH="203024" progId="Equation.3">
                  <p:embed/>
                </p:oleObj>
              </mc:Choice>
              <mc:Fallback>
                <p:oleObj name="수식" r:id="rId3" imgW="164957" imgH="203024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933056"/>
                        <a:ext cx="285750" cy="36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6114860" cy="409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정수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위의 코드에서 </a:t>
            </a:r>
            <a:r>
              <a:rPr lang="en-US" altLang="ko-KR" dirty="0"/>
              <a:t>round()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Math. round(55.3)</a:t>
            </a:r>
            <a:r>
              <a:rPr lang="ko-KR" altLang="en-US" dirty="0"/>
              <a:t>은 </a:t>
            </a:r>
            <a:r>
              <a:rPr lang="en-US" altLang="ko-KR" dirty="0"/>
              <a:t>55.0</a:t>
            </a:r>
            <a:r>
              <a:rPr lang="ko-KR" altLang="en-US" dirty="0"/>
              <a:t>을 </a:t>
            </a:r>
            <a:r>
              <a:rPr lang="ko-KR" altLang="en-US" dirty="0" err="1"/>
              <a:t>리턴하며</a:t>
            </a:r>
            <a:r>
              <a:rPr lang="en-US" altLang="ko-KR" dirty="0"/>
              <a:t>, Math. round(55.9)</a:t>
            </a:r>
            <a:r>
              <a:rPr lang="ko-KR" altLang="en-US" dirty="0"/>
              <a:t>는 </a:t>
            </a:r>
            <a:r>
              <a:rPr lang="en-US" altLang="ko-KR" dirty="0"/>
              <a:t>56.0</a:t>
            </a:r>
            <a:r>
              <a:rPr lang="ko-KR" altLang="en-US" dirty="0"/>
              <a:t>을 리턴</a:t>
            </a:r>
            <a:endParaRPr lang="en-US" altLang="ko-KR" dirty="0"/>
          </a:p>
          <a:p>
            <a:pPr lvl="1"/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클래스를 이용하면 좀 더 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3648" y="2924944"/>
            <a:ext cx="698477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pPr defTabSz="180000"/>
            <a:r>
              <a:rPr lang="en-US" altLang="ko-KR" sz="1400" dirty="0"/>
              <a:t>	double d = 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*100; // [0.0 ~ 99.9999] </a:t>
            </a:r>
            <a:r>
              <a:rPr lang="ko-KR" altLang="en-US" sz="1400" dirty="0"/>
              <a:t>실수 발생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dirty="0" err="1"/>
              <a:t>Math.round</a:t>
            </a:r>
            <a:r>
              <a:rPr lang="en-US" altLang="ko-KR" sz="1400" dirty="0"/>
              <a:t>(d)); // d</a:t>
            </a:r>
            <a:r>
              <a:rPr lang="ko-KR" altLang="en-US" sz="1400" dirty="0"/>
              <a:t>를 반올림하고 정수로 변환</a:t>
            </a:r>
            <a:r>
              <a:rPr lang="en-US" altLang="ko-KR" sz="1400" dirty="0"/>
              <a:t>. [0~100] </a:t>
            </a:r>
            <a:r>
              <a:rPr lang="ko-KR" altLang="en-US" sz="1400" dirty="0"/>
              <a:t>사이의 정수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6-7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20" y="1785926"/>
            <a:ext cx="572644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double a = -2.78987434;</a:t>
            </a:r>
          </a:p>
          <a:p>
            <a:pPr defTabSz="180000"/>
            <a:r>
              <a:rPr lang="en-US" altLang="ko-KR" sz="1400" dirty="0"/>
              <a:t>		// </a:t>
            </a:r>
            <a:r>
              <a:rPr lang="ko-KR" altLang="en-US" sz="1400" dirty="0"/>
              <a:t>절대값 구하기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ceil</a:t>
            </a:r>
          </a:p>
          <a:p>
            <a:pPr defTabSz="180000"/>
            <a:r>
              <a:rPr lang="en-US" altLang="ko-KR" sz="1400" dirty="0"/>
              <a:t>		// floor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제곱근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// exp</a:t>
            </a:r>
          </a:p>
          <a:p>
            <a:pPr defTabSz="180000"/>
            <a:r>
              <a:rPr lang="en-US" altLang="ko-KR" sz="1400" dirty="0"/>
              <a:t>		// </a:t>
            </a:r>
            <a:r>
              <a:rPr lang="en-US" altLang="ko-KR" sz="1400" dirty="0" err="1"/>
              <a:t>rint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// [1,45] </a:t>
            </a:r>
            <a:r>
              <a:rPr lang="ko-KR" altLang="en-US" sz="1400" dirty="0"/>
              <a:t>사이의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6176" y="4371249"/>
            <a:ext cx="2800767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2.78987434</a:t>
            </a:r>
          </a:p>
          <a:p>
            <a:r>
              <a:rPr lang="en-US" altLang="ko-KR" sz="1200" dirty="0"/>
              <a:t>-2.0</a:t>
            </a:r>
          </a:p>
          <a:p>
            <a:r>
              <a:rPr lang="en-US" altLang="ko-KR" sz="1200" dirty="0"/>
              <a:t>-3.0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4.4816890703380645</a:t>
            </a:r>
          </a:p>
          <a:p>
            <a:r>
              <a:rPr lang="en-US" altLang="ko-KR" sz="1200" dirty="0"/>
              <a:t>3.0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35 42 18 31 33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5720" y="1340768"/>
            <a:ext cx="8639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아래와 같은 결과가 나오도록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함수를 완성하라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실습문제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예제결과와 함께 학번</a:t>
            </a:r>
            <a:r>
              <a:rPr lang="en-US" altLang="ko-KR" dirty="0"/>
              <a:t>_06.zip</a:t>
            </a:r>
            <a:r>
              <a:rPr lang="ko-KR" altLang="en-US" dirty="0"/>
              <a:t>으로 묶어서 제출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4688" y="1292420"/>
            <a:ext cx="75477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실습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패키지의 개념과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import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사용을 복합적으로 묻는 문제이다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개의 패키지를 가진 자바 응용프로그램을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패키지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lib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에는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a.class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있고 패키지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에는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m.class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있다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a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한 개의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sum(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x,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y)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 있으며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x, y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합을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 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에는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main()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메소드가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있고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은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a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인스턴스를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생성하고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sum(2,3)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호출한다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결과로서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화면에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a.java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m.java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각각 작성하여 프로그램을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“a.java”, “m.java”</a:t>
            </a:r>
          </a:p>
          <a:p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실습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갬블링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게임을 만들어보자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사람이 게임을 진행한다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사람의 이름은 처음에 키보드를 통해서 입력 받는다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게임에 참여하는 사람은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클래스로 작성하도록 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각 사람이 번갈아 가면서 게임을 진행한다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각 사람이 자기 차례에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&lt;Enter&gt;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키를 입력하면 프로그램은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난수를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발생시키고 이 숫자가 모두 같은지 판단한다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동일하다면 승자가 되며 게임을 끝낸다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게임은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끝날때까지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두 사람이 번갈아 가면서 진행한다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숫자의 범위를 너무 크게 잡으면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개의 숫자가 일치하게 나올 가능성이 적기 때문에 편리를 위해 숫자의 범위는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 ~ 3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까지로 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“Gamble.java”</a:t>
            </a:r>
          </a:p>
          <a:p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8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ko-KR" altLang="en-US" dirty="0"/>
              <a:t>키워드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포함하는 경우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클래스를 포함시키는 경우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>
            <a:off x="4803898" y="2203069"/>
            <a:ext cx="505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7" idx="1"/>
          </p:cNvCxnSpPr>
          <p:nvPr/>
        </p:nvCxnSpPr>
        <p:spPr>
          <a:xfrm flipV="1">
            <a:off x="3275856" y="4361860"/>
            <a:ext cx="2045294" cy="990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915816" y="5253007"/>
            <a:ext cx="239347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실습문제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예제결과와 함께 학번</a:t>
            </a:r>
            <a:r>
              <a:rPr lang="en-US" altLang="ko-KR" dirty="0"/>
              <a:t>_06.zip</a:t>
            </a:r>
            <a:r>
              <a:rPr lang="ko-KR" altLang="en-US" dirty="0"/>
              <a:t>으로 묶어서 제출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4688" y="1292420"/>
            <a:ext cx="754771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실습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3. ctrl-z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입력될 때까지 키보드로부터 문자를 읽고 사용자가 입력한 문자열에서 단어를 분리하여 단어의 개수를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단어는 공백으로 분리한다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.(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OpenChallenge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힌트를 참고하라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). “Split.java”</a:t>
            </a:r>
          </a:p>
          <a:p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실습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4.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다음은 프로그램의 실행 방법과 결과를 보여준다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동일하게 작동하도록 자바 프로그램을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“query.java”</a:t>
            </a:r>
          </a:p>
          <a:p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C:\OP&gt;java query “name=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kitae&amp;score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=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a&amp;course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=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cpp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”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name	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kitae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score	a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course	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cpp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실습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5.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Math.random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난수 발생기를 이용하여 사용자와 컴퓨터과 하는 가위바위보 게임을 만들어보자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바위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보는 각각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1, 2, 3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키이다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사용자가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1, 2, 3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키 중 하나를 입력하면 동시에 프로그램도 난수 발생기를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1, 2, 3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중에 한 수를 발생시킨다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사용자와 컴퓨터 둘 중 누가 이겼는지를 판별하여 승자를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게임은 반복되도록 작성한다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“RockScissorsPaper.java”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7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위치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 </a:t>
            </a:r>
            <a:r>
              <a:rPr lang="ko-KR" altLang="en-US" dirty="0"/>
              <a:t>지정</a:t>
            </a:r>
            <a:endParaRPr lang="en-US" altLang="ko-KR" dirty="0"/>
          </a:p>
          <a:p>
            <a:pPr lvl="1"/>
            <a:r>
              <a:rPr lang="ko-KR" altLang="en-US" dirty="0"/>
              <a:t>클래스 탐색 경로를 지정하는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ko-KR" altLang="en-US" dirty="0"/>
              <a:t>클래스 경로의 환경 변수 </a:t>
            </a:r>
            <a:r>
              <a:rPr lang="en-US" altLang="ko-KR" dirty="0"/>
              <a:t>: </a:t>
            </a:r>
            <a:r>
              <a:rPr lang="ko-KR" altLang="en-US" dirty="0"/>
              <a:t>시스템 환경 변수 </a:t>
            </a:r>
            <a:r>
              <a:rPr lang="en-US" altLang="ko-KR" dirty="0"/>
              <a:t>CLASSPATH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java</a:t>
            </a:r>
            <a:r>
              <a:rPr lang="ko-KR" altLang="en-US" dirty="0"/>
              <a:t>의 옵션 </a:t>
            </a:r>
            <a:r>
              <a:rPr lang="en-US" altLang="ko-KR" dirty="0"/>
              <a:t>–</a:t>
            </a:r>
            <a:r>
              <a:rPr lang="en-US" altLang="ko-KR" dirty="0" err="1"/>
              <a:t>classpath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실행 시 클래스 파일이 존재하는 패키지 디렉터리 정보를 </a:t>
            </a:r>
            <a:r>
              <a:rPr lang="en-US" altLang="ko-KR" dirty="0"/>
              <a:t>-</a:t>
            </a:r>
            <a:r>
              <a:rPr lang="en-US" altLang="ko-KR" dirty="0" err="1"/>
              <a:t>classpath</a:t>
            </a:r>
            <a:r>
              <a:rPr lang="en-US" altLang="ko-KR" dirty="0"/>
              <a:t> </a:t>
            </a:r>
            <a:r>
              <a:rPr lang="ko-KR" altLang="en-US" dirty="0"/>
              <a:t>옵션에 지정</a:t>
            </a:r>
          </a:p>
          <a:p>
            <a:pPr marL="1143000" lvl="3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20361"/>
            <a:ext cx="48482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경로</a:t>
            </a:r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031738" y="4749408"/>
            <a:ext cx="897726" cy="294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433" y="2636912"/>
            <a:ext cx="3888432" cy="146160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990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68"/>
            <a:ext cx="643731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844824"/>
            <a:ext cx="4949834" cy="370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9" y="2749756"/>
            <a:ext cx="4946646" cy="370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34" y="3099297"/>
            <a:ext cx="4222048" cy="3785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타원 1"/>
          <p:cNvSpPr/>
          <p:nvPr/>
        </p:nvSpPr>
        <p:spPr>
          <a:xfrm>
            <a:off x="1259632" y="1556792"/>
            <a:ext cx="122413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71801" y="2460027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221088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084168" y="6165304"/>
            <a:ext cx="145887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                                              CLASSPATH </a:t>
            </a:r>
            <a:br>
              <a:rPr lang="en-US" altLang="ko-KR" dirty="0"/>
            </a:br>
            <a:r>
              <a:rPr lang="en-US" altLang="ko-KR" dirty="0"/>
              <a:t>                                               </a:t>
            </a:r>
            <a:r>
              <a:rPr lang="ko-KR" altLang="en-US" dirty="0"/>
              <a:t>지정 방법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45" y="4221089"/>
            <a:ext cx="4597642" cy="17281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모서리가 둥근 사각형 설명선 18"/>
          <p:cNvSpPr/>
          <p:nvPr/>
        </p:nvSpPr>
        <p:spPr>
          <a:xfrm>
            <a:off x="7164288" y="3667907"/>
            <a:ext cx="1702124" cy="841213"/>
          </a:xfrm>
          <a:prstGeom prst="wedgeRoundRectCallout">
            <a:avLst>
              <a:gd name="adj1" fmla="val 1439"/>
              <a:gd name="adj2" fmla="val 820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Jdk1.7.0_07</a:t>
            </a:r>
            <a:r>
              <a:rPr lang="ko-KR" altLang="en-US" sz="1100" dirty="0">
                <a:solidFill>
                  <a:schemeClr val="tx1"/>
                </a:solidFill>
              </a:rPr>
              <a:t>은 독자가 설치할 </a:t>
            </a:r>
            <a:r>
              <a:rPr lang="en-US" altLang="ko-KR" sz="1100" dirty="0">
                <a:solidFill>
                  <a:schemeClr val="tx1"/>
                </a:solidFill>
              </a:rPr>
              <a:t>JDK </a:t>
            </a:r>
            <a:r>
              <a:rPr lang="ko-KR" altLang="en-US" sz="1100" dirty="0">
                <a:solidFill>
                  <a:schemeClr val="tx1"/>
                </a:solidFill>
              </a:rPr>
              <a:t>버전에 따라서 디렉터리 이름이 달라질 수 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09699" y="4767650"/>
            <a:ext cx="811302" cy="2129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5-6)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1714489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b);// </a:t>
            </a:r>
            <a:r>
              <a:rPr lang="ko-KR" altLang="en-US" sz="1100" dirty="0"/>
              <a:t>두 정수의 합을 구하여 리턴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b);// </a:t>
            </a:r>
            <a:r>
              <a:rPr lang="ko-KR" altLang="en-US" sz="1100" dirty="0"/>
              <a:t>두 정수의 차를 구하여 리턴</a:t>
            </a:r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a);// </a:t>
            </a:r>
            <a:r>
              <a:rPr lang="ko-KR" altLang="en-US" sz="1100" dirty="0"/>
              <a:t>배열에 저장된 정수의 평균을 구해 실수로 리던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3489</TotalTime>
  <Words>4485</Words>
  <Application>Microsoft Office PowerPoint</Application>
  <PresentationFormat>화면 슬라이드 쇼(4:3)</PresentationFormat>
  <Paragraphs>843</Paragraphs>
  <Slides>60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Arial Unicode MS</vt:lpstr>
      <vt:lpstr>HY강B</vt:lpstr>
      <vt:lpstr>HY나무L</vt:lpstr>
      <vt:lpstr>맑은 고딕</vt:lpstr>
      <vt:lpstr>휴먼편지체</vt:lpstr>
      <vt:lpstr>Wingdings</vt:lpstr>
      <vt:lpstr>Wingdings 2</vt:lpstr>
      <vt:lpstr>가을</vt:lpstr>
      <vt:lpstr>수식</vt:lpstr>
      <vt:lpstr>PowerPoint 프레젠테이션</vt:lpstr>
      <vt:lpstr>패키지 개념과 필요성</vt:lpstr>
      <vt:lpstr>디렉터리로 각 개발자의 코드 관리(패키지)</vt:lpstr>
      <vt:lpstr>자바의 패키지 (package)</vt:lpstr>
      <vt:lpstr>JDK에서 제공되는 패키지</vt:lpstr>
      <vt:lpstr>패키지 사용하기, import문</vt:lpstr>
      <vt:lpstr>클래스 경로</vt:lpstr>
      <vt:lpstr>                                              CLASSPATH                                                 지정 방법</vt:lpstr>
      <vt:lpstr>이클립스에서 쉽게 패키지 만들기</vt:lpstr>
      <vt:lpstr>프로젝트 작성(프로젝트 이름 : PackageEx)</vt:lpstr>
      <vt:lpstr>패키지 lib 작성</vt:lpstr>
      <vt:lpstr>패키지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패키지의 특징</vt:lpstr>
      <vt:lpstr>자바 JDK의 패키지 구조</vt:lpstr>
      <vt:lpstr>자바 패키지 구조 </vt:lpstr>
      <vt:lpstr>주요 패키지</vt:lpstr>
      <vt:lpstr>자바 API 참조</vt:lpstr>
      <vt:lpstr>Object 클래스</vt:lpstr>
      <vt:lpstr>객체 속성</vt:lpstr>
      <vt:lpstr>객체를 문자열로 변환</vt:lpstr>
      <vt:lpstr>새로운 toString() 만들기</vt:lpstr>
      <vt:lpstr>객체 비교(==과 equals())</vt:lpstr>
      <vt:lpstr>예제 6-1 : Rect 클래스 만들고 equals() 만들기</vt:lpstr>
      <vt:lpstr>Wrapper 클래스</vt:lpstr>
      <vt:lpstr>Wrapper 객체 생성</vt:lpstr>
      <vt:lpstr>주요 메소드</vt:lpstr>
      <vt:lpstr>Wrapper 활용</vt:lpstr>
      <vt:lpstr>예제 6-2 : Wrapper 클래스 활용</vt:lpstr>
      <vt:lpstr>박싱과 언박싱</vt:lpstr>
      <vt:lpstr>자동박싱/자동언박싱</vt:lpstr>
      <vt:lpstr>예제 6-3 : 박싱 언박싱의 예</vt:lpstr>
      <vt:lpstr>String의 생성과 특징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6-4 : String 클래스 메소드 활용</vt:lpstr>
      <vt:lpstr>예제 실행 과정</vt:lpstr>
      <vt:lpstr>StringBuffer 클래스</vt:lpstr>
      <vt:lpstr>주요 메소드</vt:lpstr>
      <vt:lpstr>StringBuffer의 메소드 활용 예</vt:lpstr>
      <vt:lpstr>예제 6-5 : StringBuffer 클래스 메소드 활용</vt:lpstr>
      <vt:lpstr>StringTokenizer 클래스</vt:lpstr>
      <vt:lpstr>생성자와 주요 메소드</vt:lpstr>
      <vt:lpstr>StringTokenizer 객체 생성과 문자열 분리 </vt:lpstr>
      <vt:lpstr>예제 6-6 : StringTokenizer 클래스 메소드 활용 </vt:lpstr>
      <vt:lpstr>Math 클래스</vt:lpstr>
      <vt:lpstr>Math 클래스를 활용한 난수 발생</vt:lpstr>
      <vt:lpstr>예제 6-7 : Math 클래스 메소드 활용</vt:lpstr>
      <vt:lpstr>실습문제  (예제결과와 함께 학번_06.zip으로 묶어서 제출)</vt:lpstr>
      <vt:lpstr>실습문제  (예제결과와 함께 학번_06.zip으로 묶어서 제출)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BJang</cp:lastModifiedBy>
  <cp:revision>165</cp:revision>
  <cp:lastPrinted>2015-04-15T01:55:23Z</cp:lastPrinted>
  <dcterms:created xsi:type="dcterms:W3CDTF">2011-08-27T14:53:28Z</dcterms:created>
  <dcterms:modified xsi:type="dcterms:W3CDTF">2020-10-05T06:45:33Z</dcterms:modified>
</cp:coreProperties>
</file>